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charts/chart6.xml" ContentType="application/vnd.openxmlformats-officedocument.drawingml.chart+xml"/>
  <Override PartName="/ppt/drawings/drawing5.xml" ContentType="application/vnd.openxmlformats-officedocument.drawingml.chartshapes+xml"/>
  <Override PartName="/ppt/charts/chart7.xml" ContentType="application/vnd.openxmlformats-officedocument.drawingml.chart+xml"/>
  <Override PartName="/ppt/drawings/drawing6.xml" ContentType="application/vnd.openxmlformats-officedocument.drawingml.chartshapes+xml"/>
  <Override PartName="/ppt/charts/chart8.xml" ContentType="application/vnd.openxmlformats-officedocument.drawingml.chart+xml"/>
  <Override PartName="/ppt/drawings/drawing7.xml" ContentType="application/vnd.openxmlformats-officedocument.drawingml.chartshapes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drawings/drawing8.xml" ContentType="application/vnd.openxmlformats-officedocument.drawingml.chartshapes+xml"/>
  <Override PartName="/ppt/charts/chart14.xml" ContentType="application/vnd.openxmlformats-officedocument.drawingml.chart+xml"/>
  <Override PartName="/ppt/drawings/drawing9.xml" ContentType="application/vnd.openxmlformats-officedocument.drawingml.chartshapes+xml"/>
  <Override PartName="/ppt/charts/chart15.xml" ContentType="application/vnd.openxmlformats-officedocument.drawingml.chart+xml"/>
  <Override PartName="/ppt/drawings/drawing10.xml" ContentType="application/vnd.openxmlformats-officedocument.drawingml.chartshapes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drawings/drawing11.xml" ContentType="application/vnd.openxmlformats-officedocument.drawingml.chartshapes+xml"/>
  <Override PartName="/ppt/charts/chart18.xml" ContentType="application/vnd.openxmlformats-officedocument.drawingml.chart+xml"/>
  <Override PartName="/ppt/drawings/drawing12.xml" ContentType="application/vnd.openxmlformats-officedocument.drawingml.chartshapes+xml"/>
  <Override PartName="/ppt/charts/chart19.xml" ContentType="application/vnd.openxmlformats-officedocument.drawingml.chart+xml"/>
  <Override PartName="/ppt/drawings/drawing13.xml" ContentType="application/vnd.openxmlformats-officedocument.drawingml.chartshapes+xml"/>
  <Override PartName="/ppt/charts/chart20.xml" ContentType="application/vnd.openxmlformats-officedocument.drawingml.chart+xml"/>
  <Override PartName="/ppt/drawings/drawing14.xml" ContentType="application/vnd.openxmlformats-officedocument.drawingml.chartshapes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77"/>
  </p:notesMasterIdLst>
  <p:sldIdLst>
    <p:sldId id="340" r:id="rId3"/>
    <p:sldId id="295" r:id="rId4"/>
    <p:sldId id="669" r:id="rId5"/>
    <p:sldId id="586" r:id="rId6"/>
    <p:sldId id="701" r:id="rId7"/>
    <p:sldId id="700" r:id="rId8"/>
    <p:sldId id="667" r:id="rId9"/>
    <p:sldId id="939" r:id="rId10"/>
    <p:sldId id="670" r:id="rId11"/>
    <p:sldId id="588" r:id="rId12"/>
    <p:sldId id="671" r:id="rId13"/>
    <p:sldId id="940" r:id="rId14"/>
    <p:sldId id="950" r:id="rId15"/>
    <p:sldId id="673" r:id="rId16"/>
    <p:sldId id="672" r:id="rId17"/>
    <p:sldId id="683" r:id="rId18"/>
    <p:sldId id="676" r:id="rId19"/>
    <p:sldId id="677" r:id="rId20"/>
    <p:sldId id="681" r:id="rId21"/>
    <p:sldId id="678" r:id="rId22"/>
    <p:sldId id="680" r:id="rId23"/>
    <p:sldId id="679" r:id="rId24"/>
    <p:sldId id="587" r:id="rId25"/>
    <p:sldId id="507" r:id="rId26"/>
    <p:sldId id="951" r:id="rId27"/>
    <p:sldId id="470" r:id="rId28"/>
    <p:sldId id="552" r:id="rId29"/>
    <p:sldId id="553" r:id="rId30"/>
    <p:sldId id="554" r:id="rId31"/>
    <p:sldId id="555" r:id="rId32"/>
    <p:sldId id="556" r:id="rId33"/>
    <p:sldId id="557" r:id="rId34"/>
    <p:sldId id="549" r:id="rId35"/>
    <p:sldId id="558" r:id="rId36"/>
    <p:sldId id="559" r:id="rId37"/>
    <p:sldId id="560" r:id="rId38"/>
    <p:sldId id="561" r:id="rId39"/>
    <p:sldId id="562" r:id="rId40"/>
    <p:sldId id="563" r:id="rId41"/>
    <p:sldId id="952" r:id="rId42"/>
    <p:sldId id="688" r:id="rId43"/>
    <p:sldId id="689" r:id="rId44"/>
    <p:sldId id="612" r:id="rId45"/>
    <p:sldId id="613" r:id="rId46"/>
    <p:sldId id="614" r:id="rId47"/>
    <p:sldId id="615" r:id="rId48"/>
    <p:sldId id="616" r:id="rId49"/>
    <p:sldId id="617" r:id="rId50"/>
    <p:sldId id="618" r:id="rId51"/>
    <p:sldId id="619" r:id="rId52"/>
    <p:sldId id="691" r:id="rId53"/>
    <p:sldId id="692" r:id="rId54"/>
    <p:sldId id="949" r:id="rId55"/>
    <p:sldId id="538" r:id="rId56"/>
    <p:sldId id="476" r:id="rId57"/>
    <p:sldId id="537" r:id="rId58"/>
    <p:sldId id="946" r:id="rId59"/>
    <p:sldId id="942" r:id="rId60"/>
    <p:sldId id="684" r:id="rId61"/>
    <p:sldId id="685" r:id="rId62"/>
    <p:sldId id="699" r:id="rId63"/>
    <p:sldId id="687" r:id="rId64"/>
    <p:sldId id="690" r:id="rId65"/>
    <p:sldId id="693" r:id="rId66"/>
    <p:sldId id="694" r:id="rId67"/>
    <p:sldId id="695" r:id="rId68"/>
    <p:sldId id="696" r:id="rId69"/>
    <p:sldId id="697" r:id="rId70"/>
    <p:sldId id="698" r:id="rId71"/>
    <p:sldId id="610" r:id="rId72"/>
    <p:sldId id="943" r:id="rId73"/>
    <p:sldId id="945" r:id="rId74"/>
    <p:sldId id="944" r:id="rId75"/>
    <p:sldId id="68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32CA0E-967E-4E7E-ABDA-B77C028ABDDB}">
          <p14:sldIdLst>
            <p14:sldId id="340"/>
            <p14:sldId id="295"/>
            <p14:sldId id="669"/>
            <p14:sldId id="586"/>
            <p14:sldId id="701"/>
            <p14:sldId id="700"/>
            <p14:sldId id="667"/>
            <p14:sldId id="939"/>
            <p14:sldId id="670"/>
            <p14:sldId id="588"/>
            <p14:sldId id="671"/>
            <p14:sldId id="940"/>
            <p14:sldId id="950"/>
            <p14:sldId id="673"/>
            <p14:sldId id="672"/>
            <p14:sldId id="683"/>
            <p14:sldId id="676"/>
            <p14:sldId id="677"/>
            <p14:sldId id="681"/>
            <p14:sldId id="678"/>
            <p14:sldId id="680"/>
            <p14:sldId id="679"/>
            <p14:sldId id="587"/>
          </p14:sldIdLst>
        </p14:section>
        <p14:section name="natural gas" id="{B4284059-0143-40CD-BA45-C216153BDA63}">
          <p14:sldIdLst>
            <p14:sldId id="507"/>
            <p14:sldId id="951"/>
            <p14:sldId id="470"/>
            <p14:sldId id="552"/>
            <p14:sldId id="553"/>
            <p14:sldId id="554"/>
            <p14:sldId id="555"/>
            <p14:sldId id="556"/>
            <p14:sldId id="557"/>
            <p14:sldId id="549"/>
            <p14:sldId id="558"/>
            <p14:sldId id="559"/>
            <p14:sldId id="560"/>
            <p14:sldId id="561"/>
            <p14:sldId id="562"/>
            <p14:sldId id="563"/>
            <p14:sldId id="952"/>
          </p14:sldIdLst>
        </p14:section>
        <p14:section name="Untitled Section" id="{CAC832BD-FA6B-4808-8CA0-B2726EC0101D}">
          <p14:sldIdLst>
            <p14:sldId id="688"/>
            <p14:sldId id="689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91"/>
            <p14:sldId id="692"/>
          </p14:sldIdLst>
        </p14:section>
        <p14:section name="Untitled Section" id="{35CD7798-D7D7-4A40-BA5B-45E55ADBA4F7}">
          <p14:sldIdLst>
            <p14:sldId id="949"/>
            <p14:sldId id="538"/>
            <p14:sldId id="476"/>
            <p14:sldId id="537"/>
            <p14:sldId id="946"/>
          </p14:sldIdLst>
        </p14:section>
        <p14:section name="Untitled Section" id="{3B03F735-72BF-419A-9021-61FC5BC0B9B0}">
          <p14:sldIdLst>
            <p14:sldId id="942"/>
            <p14:sldId id="684"/>
            <p14:sldId id="685"/>
          </p14:sldIdLst>
        </p14:section>
        <p14:section name="Untitled Section" id="{1C9CB2F3-4F6B-472F-AE4B-3C905F95EFA4}">
          <p14:sldIdLst>
            <p14:sldId id="699"/>
            <p14:sldId id="687"/>
            <p14:sldId id="690"/>
            <p14:sldId id="693"/>
            <p14:sldId id="694"/>
            <p14:sldId id="695"/>
            <p14:sldId id="696"/>
            <p14:sldId id="697"/>
            <p14:sldId id="698"/>
          </p14:sldIdLst>
        </p14:section>
        <p14:section name="Untitled Section" id="{54B0A8A7-98BC-4FC9-9734-C7F9ED2AD66D}">
          <p14:sldIdLst>
            <p14:sldId id="610"/>
            <p14:sldId id="943"/>
            <p14:sldId id="945"/>
            <p14:sldId id="944"/>
            <p14:sldId id="6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991" autoAdjust="0"/>
    <p:restoredTop sz="86395" autoAdjust="0"/>
  </p:normalViewPr>
  <p:slideViewPr>
    <p:cSldViewPr snapToGrid="0" showGuides="1">
      <p:cViewPr varScale="1">
        <p:scale>
          <a:sx n="95" d="100"/>
          <a:sy n="95" d="100"/>
        </p:scale>
        <p:origin x="1080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2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oleObject" Target="Book2" TargetMode="Externa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oleObject" Target="Book2" TargetMode="Externa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oleObject" Target="Book2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oleObject" Target="Book2" TargetMode="Externa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2.xml"/><Relationship Id="rId1" Type="http://schemas.openxmlformats.org/officeDocument/2006/relationships/oleObject" Target="Book2" TargetMode="Externa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3.xml"/><Relationship Id="rId1" Type="http://schemas.openxmlformats.org/officeDocument/2006/relationships/oleObject" Target="Book2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Book2" TargetMode="Externa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4.xml"/><Relationship Id="rId1" Type="http://schemas.openxmlformats.org/officeDocument/2006/relationships/oleObject" Target="Book2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Primary%20energy%20by%20fuel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Primary%20energy%20by%20fuel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Primary%20energy%20by%20fuel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Primary%20energy%20by%20fuel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Electricity%20by%20fuel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Book2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Electricity%20by%20fuel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Electricity%20by%20fuel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Electricity%20by%20fue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Book2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Book2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Book2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oleObject" Target="Book2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90863265618365"/>
          <c:y val="3.1847646951107797E-2"/>
          <c:w val="0.74614209588858404"/>
          <c:h val="0.85505991983560203"/>
        </c:manualLayout>
      </c:layout>
      <c:areaChart>
        <c:grouping val="stacked"/>
        <c:varyColors val="0"/>
        <c:ser>
          <c:idx val="0"/>
          <c:order val="2"/>
          <c:tx>
            <c:strRef>
              <c:f>'C:\Users\d3y419\Desktop\naturalgas\NATURE-GAS-FINAL\[multi-model-gas-lit-h4.xlsx]totalgas5'!$A$21</c:f>
              <c:strCache>
                <c:ptCount val="1"/>
              </c:strCache>
            </c:strRef>
          </c:tx>
          <c:spPr>
            <a:noFill/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'C:\Users\d3y419\Desktop\naturalgas\NATURE-GAS-FINAL\[multi-model-gas-lit-h4.xlsx]totalgas5'!$H$21:$L$21</c:f>
              <c:numCache>
                <c:formatCode>General</c:formatCode>
                <c:ptCount val="5"/>
                <c:pt idx="0">
                  <c:v>74.643544624999976</c:v>
                </c:pt>
                <c:pt idx="1">
                  <c:v>87.4515896972203</c:v>
                </c:pt>
                <c:pt idx="2">
                  <c:v>97.679152639848382</c:v>
                </c:pt>
                <c:pt idx="3">
                  <c:v>105.57954490674599</c:v>
                </c:pt>
                <c:pt idx="4">
                  <c:v>108.4472898650794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1B-4412-9EB9-48F6F0A86F31}"/>
            </c:ext>
          </c:extLst>
        </c:ser>
        <c:ser>
          <c:idx val="4"/>
          <c:order val="3"/>
          <c:tx>
            <c:strRef>
              <c:f>'C:\Users\d3y419\Desktop\naturalgas\NATURE-GAS-FINAL\[multi-model-gas-lit-h4.xlsx]totalgas5'!$A$23</c:f>
              <c:strCache>
                <c:ptCount val="1"/>
                <c:pt idx="0">
                  <c:v>Literature Range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'C:\Users\d3y419\Desktop\naturalgas\NATURE-GAS-FINAL\[multi-model-gas-lit-h4.xlsx]totalgas5'!$H$23:$L$23</c:f>
              <c:numCache>
                <c:formatCode>General</c:formatCode>
                <c:ptCount val="5"/>
                <c:pt idx="0">
                  <c:v>51.776458703695013</c:v>
                </c:pt>
                <c:pt idx="1">
                  <c:v>88.001410302779675</c:v>
                </c:pt>
                <c:pt idx="2">
                  <c:v>105.41684736015161</c:v>
                </c:pt>
                <c:pt idx="3">
                  <c:v>135.60545509325391</c:v>
                </c:pt>
                <c:pt idx="4">
                  <c:v>167.70971013492061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1B-4412-9EB9-48F6F0A86F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116928"/>
        <c:axId val="119118464"/>
      </c:areaChar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'C:\Users\d3y419\Desktop\naturalgas\NATURE-GAS-FINAL\[multi-model-gas-lit-h4.xlsx]totalgas5'!$A$19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'C:\Users\d3y419\Desktop\naturalgas\NATURE-GAS-FINAL\[multi-model-gas-lit-h4.xlsx]totalgas5'!$H$7:$L$7</c:f>
              <c:numCache>
                <c:formatCode>General</c:formatCode>
                <c:ptCount val="5"/>
                <c:pt idx="0">
                  <c:v>114.3637334</c:v>
                </c:pt>
                <c:pt idx="1">
                  <c:v>138.3508681141</c:v>
                </c:pt>
                <c:pt idx="2">
                  <c:v>160.32337057199999</c:v>
                </c:pt>
                <c:pt idx="3">
                  <c:v>169.37886886199999</c:v>
                </c:pt>
                <c:pt idx="4">
                  <c:v>177.51056435000001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1B-4412-9EB9-48F6F0A86F31}"/>
            </c:ext>
          </c:extLst>
        </c:ser>
        <c:ser>
          <c:idx val="2"/>
          <c:order val="1"/>
          <c:tx>
            <c:strRef>
              <c:f>'C:\Users\d3y419\Desktop\naturalgas\NATURE-GAS-FINAL\[multi-model-gas-lit-h4.xlsx]totalgas5'!$A$20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'C:\Users\d3y419\Desktop\naturalgas\NATURE-GAS-FINAL\[multi-model-gas-lit-h4.xlsx]totalgas5'!$H$8:$L$8</c:f>
              <c:numCache>
                <c:formatCode>General</c:formatCode>
                <c:ptCount val="5"/>
                <c:pt idx="0">
                  <c:v>114.36676730000001</c:v>
                </c:pt>
                <c:pt idx="1">
                  <c:v>143.56946273130001</c:v>
                </c:pt>
                <c:pt idx="2">
                  <c:v>177.89342629250001</c:v>
                </c:pt>
                <c:pt idx="3">
                  <c:v>217.56470170499989</c:v>
                </c:pt>
                <c:pt idx="4">
                  <c:v>264.00302162200001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1B-4412-9EB9-48F6F0A86F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116928"/>
        <c:axId val="119118464"/>
      </c:lineChart>
      <c:catAx>
        <c:axId val="11911692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9118464"/>
        <c:crossesAt val="-999000000"/>
        <c:auto val="0"/>
        <c:lblAlgn val="ctr"/>
        <c:lblOffset val="100"/>
        <c:tickLblSkip val="1"/>
        <c:noMultiLvlLbl val="0"/>
      </c:catAx>
      <c:valAx>
        <c:axId val="119118464"/>
        <c:scaling>
          <c:orientation val="minMax"/>
          <c:max val="500"/>
        </c:scaling>
        <c:delete val="0"/>
        <c:axPos val="l"/>
        <c:majorGridlines/>
        <c:numFmt formatCode="0" sourceLinked="0"/>
        <c:majorTickMark val="out"/>
        <c:minorTickMark val="none"/>
        <c:tickLblPos val="none"/>
        <c:crossAx val="119116928"/>
        <c:crosses val="autoZero"/>
        <c:crossBetween val="midCat"/>
        <c:majorUnit val="10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24850230649555"/>
          <c:y val="3.1847646951107797E-2"/>
          <c:w val="0.728807189635997"/>
          <c:h val="0.85505991983560203"/>
        </c:manualLayout>
      </c:layout>
      <c:lineChart>
        <c:grouping val="standard"/>
        <c:varyColors val="0"/>
        <c:ser>
          <c:idx val="13"/>
          <c:order val="1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1F-4292-BAE3-D532733D5598}"/>
            </c:ext>
          </c:extLst>
        </c:ser>
        <c:ser>
          <c:idx val="14"/>
          <c:order val="1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1F-4292-BAE3-D532733D5598}"/>
            </c:ext>
          </c:extLst>
        </c:ser>
        <c:ser>
          <c:idx val="15"/>
          <c:order val="1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General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1F-4292-BAE3-D532733D5598}"/>
            </c:ext>
          </c:extLst>
        </c:ser>
        <c:ser>
          <c:idx val="16"/>
          <c:order val="1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General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1F-4292-BAE3-D532733D5598}"/>
            </c:ext>
          </c:extLst>
        </c:ser>
        <c:ser>
          <c:idx val="17"/>
          <c:order val="1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71F-4292-BAE3-D532733D5598}"/>
            </c:ext>
          </c:extLst>
        </c:ser>
        <c:ser>
          <c:idx val="18"/>
          <c:order val="1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71F-4292-BAE3-D532733D5598}"/>
            </c:ext>
          </c:extLst>
        </c:ser>
        <c:ser>
          <c:idx val="19"/>
          <c:order val="1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71F-4292-BAE3-D532733D5598}"/>
            </c:ext>
          </c:extLst>
        </c:ser>
        <c:ser>
          <c:idx val="20"/>
          <c:order val="2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71F-4292-BAE3-D532733D5598}"/>
            </c:ext>
          </c:extLst>
        </c:ser>
        <c:ser>
          <c:idx val="21"/>
          <c:order val="2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171F-4292-BAE3-D532733D5598}"/>
            </c:ext>
          </c:extLst>
        </c:ser>
        <c:ser>
          <c:idx val="22"/>
          <c:order val="2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71F-4292-BAE3-D532733D5598}"/>
            </c:ext>
          </c:extLst>
        </c:ser>
        <c:ser>
          <c:idx val="23"/>
          <c:order val="23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171F-4292-BAE3-D532733D5598}"/>
            </c:ext>
          </c:extLst>
        </c:ser>
        <c:ser>
          <c:idx val="24"/>
          <c:order val="24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171F-4292-BAE3-D532733D5598}"/>
            </c:ext>
          </c:extLst>
        </c:ser>
        <c:ser>
          <c:idx val="25"/>
          <c:order val="25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171F-4292-BAE3-D532733D5598}"/>
            </c:ext>
          </c:extLst>
        </c:ser>
        <c:ser>
          <c:idx val="0"/>
          <c:order val="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171F-4292-BAE3-D532733D5598}"/>
            </c:ext>
          </c:extLst>
        </c:ser>
        <c:ser>
          <c:idx val="4"/>
          <c:order val="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171F-4292-BAE3-D532733D5598}"/>
            </c:ext>
          </c:extLst>
        </c:ser>
        <c:ser>
          <c:idx val="5"/>
          <c:order val="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General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171F-4292-BAE3-D532733D5598}"/>
            </c:ext>
          </c:extLst>
        </c:ser>
        <c:ser>
          <c:idx val="6"/>
          <c:order val="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General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171F-4292-BAE3-D532733D5598}"/>
            </c:ext>
          </c:extLst>
        </c:ser>
        <c:ser>
          <c:idx val="7"/>
          <c:order val="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171F-4292-BAE3-D532733D5598}"/>
            </c:ext>
          </c:extLst>
        </c:ser>
        <c:ser>
          <c:idx val="8"/>
          <c:order val="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171F-4292-BAE3-D532733D5598}"/>
            </c:ext>
          </c:extLst>
        </c:ser>
        <c:ser>
          <c:idx val="9"/>
          <c:order val="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171F-4292-BAE3-D532733D5598}"/>
            </c:ext>
          </c:extLst>
        </c:ser>
        <c:ser>
          <c:idx val="10"/>
          <c:order val="1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171F-4292-BAE3-D532733D5598}"/>
            </c:ext>
          </c:extLst>
        </c:ser>
        <c:ser>
          <c:idx val="11"/>
          <c:order val="1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171F-4292-BAE3-D532733D5598}"/>
            </c:ext>
          </c:extLst>
        </c:ser>
        <c:ser>
          <c:idx val="12"/>
          <c:order val="1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171F-4292-BAE3-D532733D5598}"/>
            </c:ext>
          </c:extLst>
        </c:ser>
        <c:ser>
          <c:idx val="1"/>
          <c:order val="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171F-4292-BAE3-D532733D5598}"/>
            </c:ext>
          </c:extLst>
        </c:ser>
        <c:ser>
          <c:idx val="2"/>
          <c:order val="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171F-4292-BAE3-D532733D5598}"/>
            </c:ext>
          </c:extLst>
        </c:ser>
        <c:ser>
          <c:idx val="3"/>
          <c:order val="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171F-4292-BAE3-D532733D5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879360"/>
        <c:axId val="116880896"/>
      </c:lineChart>
      <c:catAx>
        <c:axId val="11687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</c:spPr>
        <c:txPr>
          <a:bodyPr/>
          <a:lstStyle/>
          <a:p>
            <a:pPr>
              <a:defRPr sz="2800"/>
            </a:pPr>
            <a:endParaRPr lang="en-US"/>
          </a:p>
        </c:txPr>
        <c:crossAx val="116880896"/>
        <c:crossesAt val="-999000000"/>
        <c:auto val="0"/>
        <c:lblAlgn val="ctr"/>
        <c:lblOffset val="0"/>
        <c:tickLblSkip val="2"/>
        <c:noMultiLvlLbl val="0"/>
      </c:catAx>
      <c:valAx>
        <c:axId val="116880896"/>
        <c:scaling>
          <c:orientation val="minMax"/>
          <c:max val="0.1"/>
          <c:min val="0"/>
        </c:scaling>
        <c:delete val="1"/>
        <c:axPos val="l"/>
        <c:numFmt formatCode="0.0" sourceLinked="0"/>
        <c:majorTickMark val="out"/>
        <c:minorTickMark val="none"/>
        <c:tickLblPos val="nextTo"/>
        <c:crossAx val="116879360"/>
        <c:crosses val="autoZero"/>
        <c:crossBetween val="midCat"/>
        <c:majorUnit val="0.1"/>
        <c:minorUnit val="0.1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extLst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24850230649555"/>
          <c:y val="3.1847646951107797E-2"/>
          <c:w val="0.728807189635997"/>
          <c:h val="0.85505991983560203"/>
        </c:manualLayout>
      </c:layout>
      <c:lineChart>
        <c:grouping val="standard"/>
        <c:varyColors val="0"/>
        <c:ser>
          <c:idx val="13"/>
          <c:order val="1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B8-43B5-920D-92F2CDEAC3E8}"/>
            </c:ext>
          </c:extLst>
        </c:ser>
        <c:ser>
          <c:idx val="14"/>
          <c:order val="1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B8-43B5-920D-92F2CDEAC3E8}"/>
            </c:ext>
          </c:extLst>
        </c:ser>
        <c:ser>
          <c:idx val="15"/>
          <c:order val="1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General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B8-43B5-920D-92F2CDEAC3E8}"/>
            </c:ext>
          </c:extLst>
        </c:ser>
        <c:ser>
          <c:idx val="16"/>
          <c:order val="1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General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7B8-43B5-920D-92F2CDEAC3E8}"/>
            </c:ext>
          </c:extLst>
        </c:ser>
        <c:ser>
          <c:idx val="17"/>
          <c:order val="1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7B8-43B5-920D-92F2CDEAC3E8}"/>
            </c:ext>
          </c:extLst>
        </c:ser>
        <c:ser>
          <c:idx val="18"/>
          <c:order val="1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7B8-43B5-920D-92F2CDEAC3E8}"/>
            </c:ext>
          </c:extLst>
        </c:ser>
        <c:ser>
          <c:idx val="19"/>
          <c:order val="1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7B8-43B5-920D-92F2CDEAC3E8}"/>
            </c:ext>
          </c:extLst>
        </c:ser>
        <c:ser>
          <c:idx val="20"/>
          <c:order val="2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7B8-43B5-920D-92F2CDEAC3E8}"/>
            </c:ext>
          </c:extLst>
        </c:ser>
        <c:ser>
          <c:idx val="21"/>
          <c:order val="2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7B8-43B5-920D-92F2CDEAC3E8}"/>
            </c:ext>
          </c:extLst>
        </c:ser>
        <c:ser>
          <c:idx val="22"/>
          <c:order val="2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7B8-43B5-920D-92F2CDEAC3E8}"/>
            </c:ext>
          </c:extLst>
        </c:ser>
        <c:ser>
          <c:idx val="23"/>
          <c:order val="23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7B8-43B5-920D-92F2CDEAC3E8}"/>
            </c:ext>
          </c:extLst>
        </c:ser>
        <c:ser>
          <c:idx val="24"/>
          <c:order val="24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7B8-43B5-920D-92F2CDEAC3E8}"/>
            </c:ext>
          </c:extLst>
        </c:ser>
        <c:ser>
          <c:idx val="25"/>
          <c:order val="25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7B8-43B5-920D-92F2CDEAC3E8}"/>
            </c:ext>
          </c:extLst>
        </c:ser>
        <c:ser>
          <c:idx val="0"/>
          <c:order val="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7B8-43B5-920D-92F2CDEAC3E8}"/>
            </c:ext>
          </c:extLst>
        </c:ser>
        <c:ser>
          <c:idx val="4"/>
          <c:order val="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7B8-43B5-920D-92F2CDEAC3E8}"/>
            </c:ext>
          </c:extLst>
        </c:ser>
        <c:ser>
          <c:idx val="5"/>
          <c:order val="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General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7B8-43B5-920D-92F2CDEAC3E8}"/>
            </c:ext>
          </c:extLst>
        </c:ser>
        <c:ser>
          <c:idx val="6"/>
          <c:order val="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General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7B8-43B5-920D-92F2CDEAC3E8}"/>
            </c:ext>
          </c:extLst>
        </c:ser>
        <c:ser>
          <c:idx val="7"/>
          <c:order val="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7B8-43B5-920D-92F2CDEAC3E8}"/>
            </c:ext>
          </c:extLst>
        </c:ser>
        <c:ser>
          <c:idx val="8"/>
          <c:order val="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7B8-43B5-920D-92F2CDEAC3E8}"/>
            </c:ext>
          </c:extLst>
        </c:ser>
        <c:ser>
          <c:idx val="9"/>
          <c:order val="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7B8-43B5-920D-92F2CDEAC3E8}"/>
            </c:ext>
          </c:extLst>
        </c:ser>
        <c:ser>
          <c:idx val="10"/>
          <c:order val="1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7B8-43B5-920D-92F2CDEAC3E8}"/>
            </c:ext>
          </c:extLst>
        </c:ser>
        <c:ser>
          <c:idx val="11"/>
          <c:order val="1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B7B8-43B5-920D-92F2CDEAC3E8}"/>
            </c:ext>
          </c:extLst>
        </c:ser>
        <c:ser>
          <c:idx val="12"/>
          <c:order val="1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B7B8-43B5-920D-92F2CDEAC3E8}"/>
            </c:ext>
          </c:extLst>
        </c:ser>
        <c:ser>
          <c:idx val="1"/>
          <c:order val="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B7B8-43B5-920D-92F2CDEAC3E8}"/>
            </c:ext>
          </c:extLst>
        </c:ser>
        <c:ser>
          <c:idx val="2"/>
          <c:order val="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B7B8-43B5-920D-92F2CDEAC3E8}"/>
            </c:ext>
          </c:extLst>
        </c:ser>
        <c:ser>
          <c:idx val="3"/>
          <c:order val="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B7B8-43B5-920D-92F2CDEAC3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7070848"/>
        <c:axId val="117076736"/>
      </c:lineChart>
      <c:catAx>
        <c:axId val="11707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</c:spPr>
        <c:txPr>
          <a:bodyPr/>
          <a:lstStyle/>
          <a:p>
            <a:pPr>
              <a:defRPr sz="2800"/>
            </a:pPr>
            <a:endParaRPr lang="en-US"/>
          </a:p>
        </c:txPr>
        <c:crossAx val="117076736"/>
        <c:crossesAt val="-999000000"/>
        <c:auto val="0"/>
        <c:lblAlgn val="ctr"/>
        <c:lblOffset val="0"/>
        <c:tickLblSkip val="2"/>
        <c:noMultiLvlLbl val="0"/>
      </c:catAx>
      <c:valAx>
        <c:axId val="117076736"/>
        <c:scaling>
          <c:orientation val="minMax"/>
          <c:max val="0.1"/>
          <c:min val="0"/>
        </c:scaling>
        <c:delete val="1"/>
        <c:axPos val="l"/>
        <c:numFmt formatCode="0.0" sourceLinked="0"/>
        <c:majorTickMark val="out"/>
        <c:minorTickMark val="none"/>
        <c:tickLblPos val="nextTo"/>
        <c:crossAx val="117070848"/>
        <c:crosses val="autoZero"/>
        <c:crossBetween val="midCat"/>
        <c:majorUnit val="0.1"/>
        <c:minorUnit val="0.1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extLst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24850230649555"/>
          <c:y val="3.1847646951107797E-2"/>
          <c:w val="0.728807189635997"/>
          <c:h val="0.85505991983560203"/>
        </c:manualLayout>
      </c:layout>
      <c:lineChart>
        <c:grouping val="standard"/>
        <c:varyColors val="0"/>
        <c:ser>
          <c:idx val="13"/>
          <c:order val="1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B1-44F1-818A-FCD47BC10A7B}"/>
            </c:ext>
          </c:extLst>
        </c:ser>
        <c:ser>
          <c:idx val="14"/>
          <c:order val="1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B1-44F1-818A-FCD47BC10A7B}"/>
            </c:ext>
          </c:extLst>
        </c:ser>
        <c:ser>
          <c:idx val="15"/>
          <c:order val="1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General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6B1-44F1-818A-FCD47BC10A7B}"/>
            </c:ext>
          </c:extLst>
        </c:ser>
        <c:ser>
          <c:idx val="16"/>
          <c:order val="1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General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6B1-44F1-818A-FCD47BC10A7B}"/>
            </c:ext>
          </c:extLst>
        </c:ser>
        <c:ser>
          <c:idx val="17"/>
          <c:order val="1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6B1-44F1-818A-FCD47BC10A7B}"/>
            </c:ext>
          </c:extLst>
        </c:ser>
        <c:ser>
          <c:idx val="18"/>
          <c:order val="1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6B1-44F1-818A-FCD47BC10A7B}"/>
            </c:ext>
          </c:extLst>
        </c:ser>
        <c:ser>
          <c:idx val="19"/>
          <c:order val="1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6B1-44F1-818A-FCD47BC10A7B}"/>
            </c:ext>
          </c:extLst>
        </c:ser>
        <c:ser>
          <c:idx val="20"/>
          <c:order val="2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6B1-44F1-818A-FCD47BC10A7B}"/>
            </c:ext>
          </c:extLst>
        </c:ser>
        <c:ser>
          <c:idx val="21"/>
          <c:order val="2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6B1-44F1-818A-FCD47BC10A7B}"/>
            </c:ext>
          </c:extLst>
        </c:ser>
        <c:ser>
          <c:idx val="22"/>
          <c:order val="2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E6B1-44F1-818A-FCD47BC10A7B}"/>
            </c:ext>
          </c:extLst>
        </c:ser>
        <c:ser>
          <c:idx val="23"/>
          <c:order val="23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E6B1-44F1-818A-FCD47BC10A7B}"/>
            </c:ext>
          </c:extLst>
        </c:ser>
        <c:ser>
          <c:idx val="24"/>
          <c:order val="24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E6B1-44F1-818A-FCD47BC10A7B}"/>
            </c:ext>
          </c:extLst>
        </c:ser>
        <c:ser>
          <c:idx val="25"/>
          <c:order val="25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6B1-44F1-818A-FCD47BC10A7B}"/>
            </c:ext>
          </c:extLst>
        </c:ser>
        <c:ser>
          <c:idx val="0"/>
          <c:order val="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6B1-44F1-818A-FCD47BC10A7B}"/>
            </c:ext>
          </c:extLst>
        </c:ser>
        <c:ser>
          <c:idx val="4"/>
          <c:order val="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E6B1-44F1-818A-FCD47BC10A7B}"/>
            </c:ext>
          </c:extLst>
        </c:ser>
        <c:ser>
          <c:idx val="5"/>
          <c:order val="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General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E6B1-44F1-818A-FCD47BC10A7B}"/>
            </c:ext>
          </c:extLst>
        </c:ser>
        <c:ser>
          <c:idx val="6"/>
          <c:order val="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General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6B1-44F1-818A-FCD47BC10A7B}"/>
            </c:ext>
          </c:extLst>
        </c:ser>
        <c:ser>
          <c:idx val="7"/>
          <c:order val="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E6B1-44F1-818A-FCD47BC10A7B}"/>
            </c:ext>
          </c:extLst>
        </c:ser>
        <c:ser>
          <c:idx val="8"/>
          <c:order val="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E6B1-44F1-818A-FCD47BC10A7B}"/>
            </c:ext>
          </c:extLst>
        </c:ser>
        <c:ser>
          <c:idx val="9"/>
          <c:order val="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6B1-44F1-818A-FCD47BC10A7B}"/>
            </c:ext>
          </c:extLst>
        </c:ser>
        <c:ser>
          <c:idx val="10"/>
          <c:order val="1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E6B1-44F1-818A-FCD47BC10A7B}"/>
            </c:ext>
          </c:extLst>
        </c:ser>
        <c:ser>
          <c:idx val="11"/>
          <c:order val="1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E6B1-44F1-818A-FCD47BC10A7B}"/>
            </c:ext>
          </c:extLst>
        </c:ser>
        <c:ser>
          <c:idx val="12"/>
          <c:order val="1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E6B1-44F1-818A-FCD47BC10A7B}"/>
            </c:ext>
          </c:extLst>
        </c:ser>
        <c:ser>
          <c:idx val="1"/>
          <c:order val="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E6B1-44F1-818A-FCD47BC10A7B}"/>
            </c:ext>
          </c:extLst>
        </c:ser>
        <c:ser>
          <c:idx val="2"/>
          <c:order val="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E6B1-44F1-818A-FCD47BC10A7B}"/>
            </c:ext>
          </c:extLst>
        </c:ser>
        <c:ser>
          <c:idx val="3"/>
          <c:order val="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E6B1-44F1-818A-FCD47BC10A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8630656"/>
        <c:axId val="118644736"/>
      </c:lineChart>
      <c:catAx>
        <c:axId val="118630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</c:spPr>
        <c:txPr>
          <a:bodyPr/>
          <a:lstStyle/>
          <a:p>
            <a:pPr>
              <a:defRPr sz="2800"/>
            </a:pPr>
            <a:endParaRPr lang="en-US"/>
          </a:p>
        </c:txPr>
        <c:crossAx val="118644736"/>
        <c:crossesAt val="-999000000"/>
        <c:auto val="0"/>
        <c:lblAlgn val="ctr"/>
        <c:lblOffset val="0"/>
        <c:tickLblSkip val="2"/>
        <c:noMultiLvlLbl val="0"/>
      </c:catAx>
      <c:valAx>
        <c:axId val="118644736"/>
        <c:scaling>
          <c:orientation val="minMax"/>
          <c:max val="0.1"/>
          <c:min val="0"/>
        </c:scaling>
        <c:delete val="1"/>
        <c:axPos val="l"/>
        <c:numFmt formatCode="0.0" sourceLinked="0"/>
        <c:majorTickMark val="out"/>
        <c:minorTickMark val="none"/>
        <c:tickLblPos val="nextTo"/>
        <c:crossAx val="118630656"/>
        <c:crosses val="autoZero"/>
        <c:crossBetween val="midCat"/>
        <c:majorUnit val="0.1"/>
        <c:minorUnit val="0.1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extLst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90863265618365"/>
          <c:y val="3.1847646951107797E-2"/>
          <c:w val="0.74614209588858404"/>
          <c:h val="0.85505991983560203"/>
        </c:manualLayout>
      </c:layout>
      <c:areaChart>
        <c:grouping val="stacked"/>
        <c:varyColors val="0"/>
        <c:ser>
          <c:idx val="0"/>
          <c:order val="1"/>
          <c:tx>
            <c:strRef>
              <c:f>'C:\Users\d3y419\Desktop\naturalgas\NATURE-GAS-FINAL\[multi-model-gas-lit-h4.xlsx]totalgas5'!$A$21</c:f>
              <c:strCache>
                <c:ptCount val="1"/>
              </c:strCache>
            </c:strRef>
          </c:tx>
          <c:spPr>
            <a:noFill/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'C:\Users\d3y419\Desktop\naturalgas\NATURE-GAS-FINAL\[multi-model-gas-lit-h4.xlsx]totalgas5'!$H$21:$L$21</c:f>
              <c:numCache>
                <c:formatCode>0</c:formatCode>
                <c:ptCount val="5"/>
                <c:pt idx="0">
                  <c:v>74.643544624999976</c:v>
                </c:pt>
                <c:pt idx="1">
                  <c:v>87.4515896972203</c:v>
                </c:pt>
                <c:pt idx="2">
                  <c:v>97.679152639848382</c:v>
                </c:pt>
                <c:pt idx="3">
                  <c:v>105.57954490674599</c:v>
                </c:pt>
                <c:pt idx="4">
                  <c:v>108.4472898650794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9B-4F81-B3D4-7A18FFD16B79}"/>
            </c:ext>
          </c:extLst>
        </c:ser>
        <c:ser>
          <c:idx val="4"/>
          <c:order val="2"/>
          <c:tx>
            <c:strRef>
              <c:f>'C:\Users\d3y419\Desktop\naturalgas\NATURE-GAS-FINAL\[multi-model-gas-lit-h4.xlsx]totalgas5'!$A$23</c:f>
              <c:strCache>
                <c:ptCount val="1"/>
                <c:pt idx="0">
                  <c:v>Literature Range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'C:\Users\d3y419\Desktop\naturalgas\NATURE-GAS-FINAL\[multi-model-gas-lit-h4.xlsx]totalgas5'!$H$23:$L$23</c:f>
              <c:numCache>
                <c:formatCode>0</c:formatCode>
                <c:ptCount val="5"/>
                <c:pt idx="0">
                  <c:v>51.776458703695013</c:v>
                </c:pt>
                <c:pt idx="1">
                  <c:v>88.001410302779675</c:v>
                </c:pt>
                <c:pt idx="2">
                  <c:v>105.41684736015161</c:v>
                </c:pt>
                <c:pt idx="3">
                  <c:v>135.60545509325391</c:v>
                </c:pt>
                <c:pt idx="4">
                  <c:v>167.70971013492061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9B-4F81-B3D4-7A18FFD16B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886400"/>
        <c:axId val="118887936"/>
      </c:areaChar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'C:\Users\d3y419\Desktop\naturalgas\NATURE-GAS-FINAL\[multi-model-gas-lit-h4.xlsx]totalgas5'!$A$19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'C:\Users\d3y419\Desktop\naturalgas\NATURE-GAS-FINAL\[multi-model-gas-lit-h4.xlsx]totalgas5'!$H$7:$L$7</c:f>
              <c:numCache>
                <c:formatCode>0.0</c:formatCode>
                <c:ptCount val="5"/>
                <c:pt idx="0">
                  <c:v>114.3637334</c:v>
                </c:pt>
                <c:pt idx="1">
                  <c:v>138.3508681141</c:v>
                </c:pt>
                <c:pt idx="2">
                  <c:v>160.32337057199999</c:v>
                </c:pt>
                <c:pt idx="3">
                  <c:v>169.37886886199999</c:v>
                </c:pt>
                <c:pt idx="4">
                  <c:v>177.51056435000001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9B-4F81-B3D4-7A18FFD16B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886400"/>
        <c:axId val="118887936"/>
      </c:lineChart>
      <c:catAx>
        <c:axId val="11888640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8887936"/>
        <c:crossesAt val="-999000000"/>
        <c:auto val="0"/>
        <c:lblAlgn val="ctr"/>
        <c:lblOffset val="100"/>
        <c:tickLblSkip val="1"/>
        <c:noMultiLvlLbl val="0"/>
      </c:catAx>
      <c:valAx>
        <c:axId val="118887936"/>
        <c:scaling>
          <c:orientation val="minMax"/>
          <c:max val="500"/>
        </c:scaling>
        <c:delete val="0"/>
        <c:axPos val="l"/>
        <c:majorGridlines/>
        <c:numFmt formatCode="0" sourceLinked="0"/>
        <c:majorTickMark val="out"/>
        <c:minorTickMark val="none"/>
        <c:tickLblPos val="none"/>
        <c:crossAx val="118886400"/>
        <c:crosses val="autoZero"/>
        <c:crossBetween val="midCat"/>
        <c:majorUnit val="10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90863265618365"/>
          <c:y val="3.1847646951107797E-2"/>
          <c:w val="0.74614209588858404"/>
          <c:h val="0.85505991983560203"/>
        </c:manualLayout>
      </c:layout>
      <c:areaChart>
        <c:grouping val="stacked"/>
        <c:varyColors val="0"/>
        <c:ser>
          <c:idx val="0"/>
          <c:order val="1"/>
          <c:tx>
            <c:strRef>
              <c:f>'C:\Users\d3y419\Desktop\naturalgas\NATURE-GAS-FINAL\[multi-model-gas-lit-h4.xlsx]FFI5'!$A$21</c:f>
              <c:strCache>
                <c:ptCount val="1"/>
              </c:strCache>
            </c:strRef>
          </c:tx>
          <c:spPr>
            <a:noFill/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'C:\Users\d3y419\Desktop\naturalgas\NATURE-GAS-FINAL\[multi-model-gas-lit-h4.xlsx]FFI5'!$H$21:$L$21</c:f>
              <c:numCache>
                <c:formatCode>0</c:formatCode>
                <c:ptCount val="5"/>
                <c:pt idx="0">
                  <c:v>28019.037305464</c:v>
                </c:pt>
                <c:pt idx="1">
                  <c:v>34725.577991823353</c:v>
                </c:pt>
                <c:pt idx="2">
                  <c:v>39645.1944</c:v>
                </c:pt>
                <c:pt idx="3">
                  <c:v>44750.943570000003</c:v>
                </c:pt>
                <c:pt idx="4">
                  <c:v>47254.721665859957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2-4B64-9651-19B2811D2196}"/>
            </c:ext>
          </c:extLst>
        </c:ser>
        <c:ser>
          <c:idx val="4"/>
          <c:order val="2"/>
          <c:tx>
            <c:strRef>
              <c:f>'C:\Users\d3y419\Desktop\naturalgas\NATURE-GAS-FINAL\[multi-model-gas-lit-h4.xlsx]FFI5'!$A$23</c:f>
              <c:strCache>
                <c:ptCount val="1"/>
                <c:pt idx="0">
                  <c:v>Literature Range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'C:\Users\d3y419\Desktop\naturalgas\NATURE-GAS-FINAL\[multi-model-gas-lit-h4.xlsx]FFI5'!$H$23:$L$23</c:f>
              <c:numCache>
                <c:formatCode>0</c:formatCode>
                <c:ptCount val="5"/>
                <c:pt idx="0">
                  <c:v>7089.5471692489009</c:v>
                </c:pt>
                <c:pt idx="1">
                  <c:v>10924.016008176641</c:v>
                </c:pt>
                <c:pt idx="2">
                  <c:v>19696.274236999991</c:v>
                </c:pt>
                <c:pt idx="3">
                  <c:v>27298.708944000002</c:v>
                </c:pt>
                <c:pt idx="4">
                  <c:v>35718.136527140006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2-4B64-9651-19B2811D21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928896"/>
        <c:axId val="118930432"/>
      </c:areaChar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'C:\Users\d3y419\Desktop\naturalgas\NATURE-GAS-FINAL\[multi-model-gas-lit-h4.xlsx]FFI5'!$A$19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'C:\Users\d3y419\Desktop\naturalgas\NATURE-GAS-FINAL\[multi-model-gas-lit-h4.xlsx]FFI5'!$H$7:$L$7</c:f>
              <c:numCache>
                <c:formatCode>0.0</c:formatCode>
                <c:ptCount val="5"/>
                <c:pt idx="0">
                  <c:v>32029.455467814751</c:v>
                </c:pt>
                <c:pt idx="1">
                  <c:v>39759.815559238879</c:v>
                </c:pt>
                <c:pt idx="2">
                  <c:v>47381.518279712858</c:v>
                </c:pt>
                <c:pt idx="3">
                  <c:v>55250.014570325598</c:v>
                </c:pt>
                <c:pt idx="4">
                  <c:v>63138.152711835282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42-4B64-9651-19B2811D21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928896"/>
        <c:axId val="118930432"/>
      </c:lineChart>
      <c:catAx>
        <c:axId val="11892889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8930432"/>
        <c:crossesAt val="-9.989999999999999E+230"/>
        <c:auto val="0"/>
        <c:lblAlgn val="ctr"/>
        <c:lblOffset val="100"/>
        <c:tickLblSkip val="1"/>
        <c:noMultiLvlLbl val="0"/>
      </c:catAx>
      <c:valAx>
        <c:axId val="118930432"/>
        <c:scaling>
          <c:orientation val="minMax"/>
          <c:max val="100000"/>
          <c:min val="0"/>
        </c:scaling>
        <c:delete val="0"/>
        <c:axPos val="l"/>
        <c:majorGridlines/>
        <c:numFmt formatCode="0" sourceLinked="0"/>
        <c:majorTickMark val="out"/>
        <c:minorTickMark val="none"/>
        <c:tickLblPos val="none"/>
        <c:crossAx val="118928896"/>
        <c:crosses val="autoZero"/>
        <c:crossBetween val="midCat"/>
        <c:majorUnit val="20000"/>
        <c:dispUnits>
          <c:builtInUnit val="thousands"/>
        </c:dispUnits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90863265618365"/>
          <c:y val="3.1847646951107797E-2"/>
          <c:w val="0.74614209588858404"/>
          <c:h val="0.85505991983560203"/>
        </c:manualLayout>
      </c:layout>
      <c:areaChart>
        <c:grouping val="stacked"/>
        <c:varyColors val="0"/>
        <c:ser>
          <c:idx val="0"/>
          <c:order val="1"/>
          <c:tx>
            <c:strRef>
              <c:f>'C:\Users\d3y419\Desktop\naturalgas\NATURE-GAS-FINAL\[multi-model-gas-lit-h4.xlsx]RF5'!$A$21</c:f>
              <c:strCache>
                <c:ptCount val="1"/>
              </c:strCache>
            </c:strRef>
          </c:tx>
          <c:spPr>
            <a:noFill/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'C:\Users\d3y419\Desktop\naturalgas\NATURE-GAS-FINAL\[multi-model-gas-lit-h4.xlsx]RF5'!$H$21:$L$21</c:f>
              <c:numCache>
                <c:formatCode>0</c:formatCode>
                <c:ptCount val="5"/>
                <c:pt idx="0">
                  <c:v>1.3162510000000001</c:v>
                </c:pt>
                <c:pt idx="1">
                  <c:v>1.4903869999999999</c:v>
                </c:pt>
                <c:pt idx="2">
                  <c:v>2.016573999999999</c:v>
                </c:pt>
                <c:pt idx="3">
                  <c:v>2.667961</c:v>
                </c:pt>
                <c:pt idx="4">
                  <c:v>3.382962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49-4E87-87E4-5E26C775A478}"/>
            </c:ext>
          </c:extLst>
        </c:ser>
        <c:ser>
          <c:idx val="4"/>
          <c:order val="2"/>
          <c:tx>
            <c:strRef>
              <c:f>'C:\Users\d3y419\Desktop\naturalgas\NATURE-GAS-FINAL\[multi-model-gas-lit-h4.xlsx]RF5'!$A$23</c:f>
              <c:strCache>
                <c:ptCount val="1"/>
                <c:pt idx="0">
                  <c:v>Literature Range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'C:\Users\d3y419\Desktop\naturalgas\NATURE-GAS-FINAL\[multi-model-gas-lit-h4.xlsx]RF5'!$H$23:$L$23</c:f>
              <c:numCache>
                <c:formatCode>0</c:formatCode>
                <c:ptCount val="5"/>
                <c:pt idx="0">
                  <c:v>1.5907027615189031</c:v>
                </c:pt>
                <c:pt idx="1">
                  <c:v>1.9466492787278551</c:v>
                </c:pt>
                <c:pt idx="2">
                  <c:v>2.0512225630269012</c:v>
                </c:pt>
                <c:pt idx="3">
                  <c:v>2.0810065403377598</c:v>
                </c:pt>
                <c:pt idx="4">
                  <c:v>2.082527006517044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49-4E87-87E4-5E26C775A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201152"/>
        <c:axId val="119202944"/>
      </c:areaChar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'C:\Users\d3y419\Desktop\naturalgas\NATURE-GAS-FINAL\[multi-model-gas-lit-h4.xlsx]RF5'!$A$19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'C:\Users\d3y419\Desktop\naturalgas\NATURE-GAS-FINAL\[multi-model-gas-lit-h4.xlsx]RF5'!$H$7:$L$7</c:f>
              <c:numCache>
                <c:formatCode>0.0000</c:formatCode>
                <c:ptCount val="5"/>
                <c:pt idx="0">
                  <c:v>2.06</c:v>
                </c:pt>
                <c:pt idx="1">
                  <c:v>2.54</c:v>
                </c:pt>
                <c:pt idx="2">
                  <c:v>3.11</c:v>
                </c:pt>
                <c:pt idx="3">
                  <c:v>3.71</c:v>
                </c:pt>
                <c:pt idx="4">
                  <c:v>4.28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49-4E87-87E4-5E26C775A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201152"/>
        <c:axId val="119202944"/>
      </c:lineChart>
      <c:catAx>
        <c:axId val="1192011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9202944"/>
        <c:crossesAt val="-999000000"/>
        <c:auto val="0"/>
        <c:lblAlgn val="ctr"/>
        <c:lblOffset val="100"/>
        <c:tickLblSkip val="1"/>
        <c:noMultiLvlLbl val="0"/>
      </c:catAx>
      <c:valAx>
        <c:axId val="119202944"/>
        <c:scaling>
          <c:orientation val="minMax"/>
          <c:max val="6"/>
        </c:scaling>
        <c:delete val="0"/>
        <c:axPos val="l"/>
        <c:majorGridlines/>
        <c:numFmt formatCode="0" sourceLinked="0"/>
        <c:majorTickMark val="out"/>
        <c:minorTickMark val="none"/>
        <c:tickLblPos val="none"/>
        <c:crossAx val="119201152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90863265618365"/>
          <c:y val="3.1847646951107797E-2"/>
          <c:w val="0.74614209588858404"/>
          <c:h val="0.85505991983560203"/>
        </c:manualLayout>
      </c:layout>
      <c:areaChart>
        <c:grouping val="stacked"/>
        <c:varyColors val="0"/>
        <c:ser>
          <c:idx val="0"/>
          <c:order val="1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spPr>
            <a:noFill/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3A-4A1A-A32F-5268B4DA7C59}"/>
            </c:ext>
          </c:extLst>
        </c:ser>
        <c:ser>
          <c:idx val="4"/>
          <c:order val="2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3A-4A1A-A32F-5268B4DA7C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252096"/>
        <c:axId val="119253632"/>
      </c:areaChar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0.00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E3A-4A1A-A32F-5268B4DA7C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252096"/>
        <c:axId val="119253632"/>
      </c:lineChart>
      <c:catAx>
        <c:axId val="11925209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9253632"/>
        <c:crossesAt val="-999000000"/>
        <c:auto val="0"/>
        <c:lblAlgn val="ctr"/>
        <c:lblOffset val="0"/>
        <c:tickLblSkip val="2"/>
        <c:noMultiLvlLbl val="0"/>
      </c:catAx>
      <c:valAx>
        <c:axId val="119253632"/>
        <c:scaling>
          <c:orientation val="minMax"/>
          <c:max val="3"/>
        </c:scaling>
        <c:delete val="0"/>
        <c:axPos val="l"/>
        <c:majorGridlines/>
        <c:numFmt formatCode="0" sourceLinked="0"/>
        <c:majorTickMark val="out"/>
        <c:minorTickMark val="none"/>
        <c:tickLblPos val="none"/>
        <c:crossAx val="119252096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extLst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58695921865076195"/>
          <c:y val="3.1847646951107797E-2"/>
          <c:w val="0.17328533729599599"/>
          <c:h val="0.85505991983560203"/>
        </c:manualLayout>
      </c:layou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'C:\Users\d3y419\Desktop\naturalgas\NATURE-GAS-FINAL\[multi-model-gas-lit-h4.xlsx]totalgas5'!$A$4</c:f>
              <c:strCache>
                <c:ptCount val="1"/>
                <c:pt idx="0">
                  <c:v>CONV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numRef>
              <c:f>'C:\Users\d3y419\Desktop\naturalgas\NATURE-GAS-FINAL\[multi-model-gas-lit-h4.xlsx]totalgas5'!$R$3</c:f>
              <c:numCache>
                <c:formatCode>General</c:formatCode>
                <c:ptCount val="1"/>
              </c:numCache>
            </c:numRef>
          </c:cat>
          <c:val>
            <c:numRef>
              <c:f>'C:\Users\d3y419\Desktop\naturalgas\NATURE-GAS-FINAL\[multi-model-gas-lit-h4.xlsx]totalgas5'!$R$4</c:f>
              <c:numCache>
                <c:formatCode>0%</c:formatCode>
                <c:ptCount val="1"/>
                <c:pt idx="0">
                  <c:v>1.586832161321708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2A-4C2F-8C69-680B6D05E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361536"/>
        <c:axId val="119363456"/>
      </c:lineChart>
      <c:catAx>
        <c:axId val="11936153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19363456"/>
        <c:crossesAt val="-999000000"/>
        <c:auto val="0"/>
        <c:lblAlgn val="ctr"/>
        <c:lblOffset val="100"/>
        <c:tickLblSkip val="1"/>
        <c:noMultiLvlLbl val="0"/>
      </c:catAx>
      <c:valAx>
        <c:axId val="119363456"/>
        <c:scaling>
          <c:orientation val="minMax"/>
          <c:max val="5"/>
          <c:min val="0"/>
        </c:scaling>
        <c:delete val="1"/>
        <c:axPos val="l"/>
        <c:title>
          <c:tx>
            <c:strRef>
              <c:f>'C:\Users\d3y419\Desktop\naturalgas\NATURE-GAS-FINAL\[multi-model-gas-lit-h4.xlsx]totalgas5'!$A$1</c:f>
              <c:strCache>
                <c:ptCount val="1"/>
                <c:pt idx="0">
                  <c:v>(A) Global Natural Gas  Consumption (EJ/yr)</c:v>
                </c:pt>
              </c:strCache>
            </c:strRef>
          </c:tx>
          <c:layout>
            <c:manualLayout>
              <c:xMode val="edge"/>
              <c:yMode val="edge"/>
              <c:x val="0.473604980396157"/>
              <c:y val="0.19308500454959801"/>
            </c:manualLayout>
          </c:layout>
          <c:overlay val="0"/>
          <c:txPr>
            <a:bodyPr rot="-5400000" vert="horz" anchor="t" anchorCtr="0"/>
            <a:lstStyle/>
            <a:p>
              <a:pPr>
                <a:defRPr sz="2800"/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crossAx val="119361536"/>
        <c:crosses val="autoZero"/>
        <c:crossBetween val="midCat"/>
        <c:majorUnit val="1"/>
      </c:valAx>
      <c:spPr>
        <a:solidFill>
          <a:schemeClr val="bg1"/>
        </a:solidFill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58695921865076195"/>
          <c:y val="3.1847646951107797E-2"/>
          <c:w val="0.17328533729599599"/>
          <c:h val="0.85505991983560203"/>
        </c:manualLayout>
      </c:layou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'C:\Users\d3y419\Desktop\naturalgas\NATURE-GAS-FINAL\[multi-model-gas-lit-h4.xlsx]FFI5'!$A$4</c:f>
              <c:strCache>
                <c:ptCount val="1"/>
                <c:pt idx="0">
                  <c:v>CONV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numRef>
              <c:f>'C:\Users\d3y419\Desktop\naturalgas\NATURE-GAS-FINAL\[multi-model-gas-lit-h4.xlsx]FFI5'!$R$3</c:f>
              <c:numCache>
                <c:formatCode>General</c:formatCode>
                <c:ptCount val="1"/>
              </c:numCache>
            </c:numRef>
          </c:cat>
          <c:val>
            <c:numRef>
              <c:f>'C:\Users\d3y419\Desktop\naturalgas\NATURE-GAS-FINAL\[multi-model-gas-lit-h4.xlsx]FFI5'!$R$4</c:f>
              <c:numCache>
                <c:formatCode>0%</c:formatCode>
                <c:ptCount val="1"/>
                <c:pt idx="0">
                  <c:v>1.1125318240119919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DA-43B1-9AE5-263A30A23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488512"/>
        <c:axId val="119490432"/>
      </c:lineChart>
      <c:catAx>
        <c:axId val="119488512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19490432"/>
        <c:crossesAt val="-999000000"/>
        <c:auto val="0"/>
        <c:lblAlgn val="ctr"/>
        <c:lblOffset val="100"/>
        <c:tickLblSkip val="1"/>
        <c:noMultiLvlLbl val="0"/>
      </c:catAx>
      <c:valAx>
        <c:axId val="119490432"/>
        <c:scaling>
          <c:orientation val="minMax"/>
          <c:max val="5"/>
          <c:min val="0"/>
        </c:scaling>
        <c:delete val="1"/>
        <c:axPos val="l"/>
        <c:title>
          <c:tx>
            <c:strRef>
              <c:f>'C:\Users\d3y419\Desktop\naturalgas\NATURE-GAS-FINAL\[multi-model-gas-lit-h4.xlsx]FFI5'!$A$1</c:f>
              <c:strCache>
                <c:ptCount val="1"/>
                <c:pt idx="0">
                  <c:v>(B) CO₂ Emissions from Fossil Fuels (GtCO₂)</c:v>
                </c:pt>
              </c:strCache>
            </c:strRef>
          </c:tx>
          <c:layout>
            <c:manualLayout>
              <c:xMode val="edge"/>
              <c:yMode val="edge"/>
              <c:x val="0.25311492602236901"/>
              <c:y val="8.0253159446546499E-2"/>
            </c:manualLayout>
          </c:layout>
          <c:overlay val="0"/>
          <c:txPr>
            <a:bodyPr rot="-5400000" vert="horz"/>
            <a:lstStyle/>
            <a:p>
              <a:pPr>
                <a:defRPr/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crossAx val="119488512"/>
        <c:crosses val="autoZero"/>
        <c:crossBetween val="midCat"/>
        <c:majorUnit val="1"/>
      </c:valAx>
      <c:spPr>
        <a:solidFill>
          <a:schemeClr val="bg1"/>
        </a:solidFill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</c:spPr>
  <c:txPr>
    <a:bodyPr/>
    <a:lstStyle/>
    <a:p>
      <a:pPr>
        <a:defRPr sz="3200"/>
      </a:pPr>
      <a:endParaRPr lang="en-US"/>
    </a:p>
  </c:txPr>
  <c:externalData r:id="rId1">
    <c:autoUpdate val="0"/>
  </c:externalData>
  <c:userShapes r:id="rId2"/>
  <c:extLst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58695921865076195"/>
          <c:y val="3.1847646951107797E-2"/>
          <c:w val="0.17328533729599599"/>
          <c:h val="0.85505991983560203"/>
        </c:manualLayout>
      </c:layou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'C:\Users\d3y419\Desktop\naturalgas\NATURE-GAS-FINAL\[multi-model-gas-lit-h4.xlsx]RF5'!$A$4</c:f>
              <c:strCache>
                <c:ptCount val="1"/>
                <c:pt idx="0">
                  <c:v>CONV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numRef>
              <c:f>'C:\Users\d3y419\Desktop\naturalgas\NATURE-GAS-FINAL\[multi-model-gas-lit-h4.xlsx]RF5'!$R$3</c:f>
              <c:numCache>
                <c:formatCode>General</c:formatCode>
                <c:ptCount val="1"/>
              </c:numCache>
            </c:numRef>
          </c:cat>
          <c:val>
            <c:numRef>
              <c:f>'C:\Users\d3y419\Desktop\naturalgas\NATURE-GAS-FINAL\[multi-model-gas-lit-h4.xlsx]RF5'!$R$4</c:f>
              <c:numCache>
                <c:formatCode>0.0</c:formatCode>
                <c:ptCount val="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DD-4297-A6BC-FB3522AC08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545856"/>
        <c:axId val="119547776"/>
      </c:lineChart>
      <c:catAx>
        <c:axId val="11954585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19547776"/>
        <c:crossesAt val="-999000000"/>
        <c:auto val="0"/>
        <c:lblAlgn val="ctr"/>
        <c:lblOffset val="100"/>
        <c:tickLblSkip val="1"/>
        <c:noMultiLvlLbl val="0"/>
      </c:catAx>
      <c:valAx>
        <c:axId val="119547776"/>
        <c:scaling>
          <c:orientation val="minMax"/>
          <c:max val="5"/>
          <c:min val="0"/>
        </c:scaling>
        <c:delete val="1"/>
        <c:axPos val="l"/>
        <c:title>
          <c:tx>
            <c:strRef>
              <c:f>'C:\Users\d3y419\Desktop\naturalgas\NATURE-GAS-FINAL\[multi-model-gas-lit-h4.xlsx]RF5'!$A$1</c:f>
              <c:strCache>
                <c:ptCount val="1"/>
                <c:pt idx="0">
                  <c:v>(C) Total Radiative Forcing (W/m²)</c:v>
                </c:pt>
              </c:strCache>
            </c:strRef>
          </c:tx>
          <c:layout>
            <c:manualLayout>
              <c:xMode val="edge"/>
              <c:yMode val="edge"/>
              <c:x val="0.22788963637844301"/>
              <c:y val="0.17371919983817399"/>
            </c:manualLayout>
          </c:layout>
          <c:overlay val="0"/>
          <c:txPr>
            <a:bodyPr rot="-5400000" vert="horz"/>
            <a:lstStyle/>
            <a:p>
              <a:pPr>
                <a:defRPr sz="1600"/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crossAx val="119545856"/>
        <c:crosses val="autoZero"/>
        <c:crossBetween val="midCat"/>
        <c:majorUnit val="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90863265618365"/>
          <c:y val="3.1847646951107797E-2"/>
          <c:w val="0.74614209588858404"/>
          <c:h val="0.85505991983560203"/>
        </c:manualLayout>
      </c:layout>
      <c:areaChart>
        <c:grouping val="stacked"/>
        <c:varyColors val="0"/>
        <c:ser>
          <c:idx val="0"/>
          <c:order val="2"/>
          <c:tx>
            <c:strRef>
              <c:f>'C:\Users\d3y419\Desktop\naturalgas\NATURE-GAS-FINAL\[multi-model-gas-lit-h4.xlsx]FFI5'!$A$21</c:f>
              <c:strCache>
                <c:ptCount val="1"/>
              </c:strCache>
            </c:strRef>
          </c:tx>
          <c:spPr>
            <a:noFill/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'C:\Users\d3y419\Desktop\naturalgas\NATURE-GAS-FINAL\[multi-model-gas-lit-h4.xlsx]FFI5'!$H$21:$L$21</c:f>
              <c:numCache>
                <c:formatCode>General</c:formatCode>
                <c:ptCount val="5"/>
                <c:pt idx="0">
                  <c:v>28019.037305464</c:v>
                </c:pt>
                <c:pt idx="1">
                  <c:v>34725.577991823353</c:v>
                </c:pt>
                <c:pt idx="2">
                  <c:v>39645.1944</c:v>
                </c:pt>
                <c:pt idx="3">
                  <c:v>44750.943570000003</c:v>
                </c:pt>
                <c:pt idx="4">
                  <c:v>47254.721665859957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F8-4444-985C-6D36E9984B0C}"/>
            </c:ext>
          </c:extLst>
        </c:ser>
        <c:ser>
          <c:idx val="4"/>
          <c:order val="3"/>
          <c:tx>
            <c:strRef>
              <c:f>'C:\Users\d3y419\Desktop\naturalgas\NATURE-GAS-FINAL\[multi-model-gas-lit-h4.xlsx]FFI5'!$A$23</c:f>
              <c:strCache>
                <c:ptCount val="1"/>
                <c:pt idx="0">
                  <c:v>Literature Range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'C:\Users\d3y419\Desktop\naturalgas\NATURE-GAS-FINAL\[multi-model-gas-lit-h4.xlsx]FFI5'!$H$23:$L$23</c:f>
              <c:numCache>
                <c:formatCode>General</c:formatCode>
                <c:ptCount val="5"/>
                <c:pt idx="0">
                  <c:v>7089.5471692489009</c:v>
                </c:pt>
                <c:pt idx="1">
                  <c:v>10924.016008176641</c:v>
                </c:pt>
                <c:pt idx="2">
                  <c:v>19696.274236999991</c:v>
                </c:pt>
                <c:pt idx="3">
                  <c:v>27298.708944000002</c:v>
                </c:pt>
                <c:pt idx="4">
                  <c:v>35718.136527140006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F8-4444-985C-6D36E9984B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332032"/>
        <c:axId val="98333824"/>
      </c:areaChar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'C:\Users\d3y419\Desktop\naturalgas\NATURE-GAS-FINAL\[multi-model-gas-lit-h4.xlsx]FFI5'!$A$19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'C:\Users\d3y419\Desktop\naturalgas\NATURE-GAS-FINAL\[multi-model-gas-lit-h4.xlsx]FFI5'!$H$7:$L$7</c:f>
              <c:numCache>
                <c:formatCode>General</c:formatCode>
                <c:ptCount val="5"/>
                <c:pt idx="0">
                  <c:v>32029.455467814751</c:v>
                </c:pt>
                <c:pt idx="1">
                  <c:v>39759.815559238879</c:v>
                </c:pt>
                <c:pt idx="2">
                  <c:v>47381.518279712858</c:v>
                </c:pt>
                <c:pt idx="3">
                  <c:v>55250.014570325598</c:v>
                </c:pt>
                <c:pt idx="4">
                  <c:v>63138.152711835282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BF8-4444-985C-6D36E9984B0C}"/>
            </c:ext>
          </c:extLst>
        </c:ser>
        <c:ser>
          <c:idx val="2"/>
          <c:order val="1"/>
          <c:tx>
            <c:strRef>
              <c:f>'C:\Users\d3y419\Desktop\naturalgas\NATURE-GAS-FINAL\[multi-model-gas-lit-h4.xlsx]FFI5'!$A$20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'C:\Users\d3y419\Desktop\naturalgas\NATURE-GAS-FINAL\[multi-model-gas-lit-h4.xlsx]FFI5'!$H$8:$L$8</c:f>
              <c:numCache>
                <c:formatCode>General</c:formatCode>
                <c:ptCount val="5"/>
                <c:pt idx="0">
                  <c:v>32029.416243940272</c:v>
                </c:pt>
                <c:pt idx="1">
                  <c:v>39810.102359591103</c:v>
                </c:pt>
                <c:pt idx="2">
                  <c:v>47475.276315549912</c:v>
                </c:pt>
                <c:pt idx="3">
                  <c:v>54960.469689555597</c:v>
                </c:pt>
                <c:pt idx="4">
                  <c:v>62074.731130398293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BF8-4444-985C-6D36E9984B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332032"/>
        <c:axId val="98333824"/>
      </c:lineChart>
      <c:catAx>
        <c:axId val="9833203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98333824"/>
        <c:crossesAt val="-9.9899999999999968E+224"/>
        <c:auto val="0"/>
        <c:lblAlgn val="ctr"/>
        <c:lblOffset val="100"/>
        <c:tickLblSkip val="1"/>
        <c:noMultiLvlLbl val="0"/>
      </c:catAx>
      <c:valAx>
        <c:axId val="98333824"/>
        <c:scaling>
          <c:orientation val="minMax"/>
          <c:max val="100000"/>
          <c:min val="0"/>
        </c:scaling>
        <c:delete val="0"/>
        <c:axPos val="l"/>
        <c:majorGridlines/>
        <c:numFmt formatCode="0" sourceLinked="0"/>
        <c:majorTickMark val="out"/>
        <c:minorTickMark val="none"/>
        <c:tickLblPos val="none"/>
        <c:crossAx val="98332032"/>
        <c:crosses val="autoZero"/>
        <c:crossBetween val="midCat"/>
        <c:majorUnit val="20000"/>
        <c:dispUnits>
          <c:builtInUnit val="thousands"/>
        </c:dispUnits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58695921865076195"/>
          <c:y val="3.1847646951107797E-2"/>
          <c:w val="0.17328533729599599"/>
          <c:h val="0.85505991983560203"/>
        </c:manualLayout>
      </c:layou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'C:\Users\d3y419\Desktop\naturalgas\NATURE-GAS-FINAL\[multi-model-gas-lit-h4.xlsx]TEMP5'!$A$4</c:f>
              <c:strCache>
                <c:ptCount val="1"/>
                <c:pt idx="0">
                  <c:v>CONV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numRef>
              <c:f>'C:\Users\d3y419\Desktop\naturalgas\NATURE-GAS-FINAL\[multi-model-gas-lit-h4.xlsx]TEMP5'!$R$3</c:f>
              <c:numCache>
                <c:formatCode>General</c:formatCode>
                <c:ptCount val="1"/>
              </c:numCache>
            </c:numRef>
          </c:cat>
          <c:val>
            <c:numRef>
              <c:f>'C:\Users\d3y419\Desktop\naturalgas\NATURE-GAS-FINAL\[multi-model-gas-lit-h4.xlsx]TEMP5'!$R$4</c:f>
              <c:numCache>
                <c:formatCode>0.0</c:formatCode>
                <c:ptCount val="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CE-4AEC-8D04-7AF8A0A43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615488"/>
        <c:axId val="119617408"/>
      </c:lineChart>
      <c:catAx>
        <c:axId val="11961548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19617408"/>
        <c:crossesAt val="-999000000"/>
        <c:auto val="0"/>
        <c:lblAlgn val="ctr"/>
        <c:lblOffset val="100"/>
        <c:tickLblSkip val="1"/>
        <c:noMultiLvlLbl val="0"/>
      </c:catAx>
      <c:valAx>
        <c:axId val="119617408"/>
        <c:scaling>
          <c:orientation val="minMax"/>
          <c:max val="5"/>
          <c:min val="0"/>
        </c:scaling>
        <c:delete val="1"/>
        <c:axPos val="l"/>
        <c:title>
          <c:tx>
            <c:strRef>
              <c:f>'C:\Users\d3y419\Desktop\naturalgas\NATURE-GAS-FINAL\[multi-model-gas-lit-h4.xlsx]temp6'!$A$1</c:f>
              <c:strCache>
                <c:ptCount val="1"/>
                <c:pt idx="0">
                  <c:v>(D) Temperature Change (°C)</c:v>
                </c:pt>
              </c:strCache>
            </c:strRef>
          </c:tx>
          <c:layout>
            <c:manualLayout>
              <c:xMode val="edge"/>
              <c:yMode val="edge"/>
              <c:x val="0.22788963637844301"/>
              <c:y val="0.17371919983817399"/>
            </c:manualLayout>
          </c:layout>
          <c:overlay val="0"/>
          <c:txPr>
            <a:bodyPr rot="-5400000" vert="horz"/>
            <a:lstStyle/>
            <a:p>
              <a:pPr>
                <a:defRPr sz="1600"/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crossAx val="119615488"/>
        <c:crosses val="autoZero"/>
        <c:crossBetween val="midCat"/>
        <c:majorUnit val="1"/>
      </c:valAx>
      <c:spPr>
        <a:solidFill>
          <a:schemeClr val="bg1"/>
        </a:solidFill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24850230649555"/>
          <c:y val="3.1847646951107797E-2"/>
          <c:w val="0.728807189635997"/>
          <c:h val="0.85505991983560203"/>
        </c:manualLayout>
      </c:layout>
      <c:lineChart>
        <c:grouping val="standard"/>
        <c:varyColors val="0"/>
        <c:ser>
          <c:idx val="13"/>
          <c:order val="1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D0-4EDD-B011-6E2DC7A21B5F}"/>
            </c:ext>
          </c:extLst>
        </c:ser>
        <c:ser>
          <c:idx val="14"/>
          <c:order val="1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D0-4EDD-B011-6E2DC7A21B5F}"/>
            </c:ext>
          </c:extLst>
        </c:ser>
        <c:ser>
          <c:idx val="15"/>
          <c:order val="1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0.00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D0-4EDD-B011-6E2DC7A21B5F}"/>
            </c:ext>
          </c:extLst>
        </c:ser>
        <c:ser>
          <c:idx val="16"/>
          <c:order val="1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0.00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3D0-4EDD-B011-6E2DC7A21B5F}"/>
            </c:ext>
          </c:extLst>
        </c:ser>
        <c:ser>
          <c:idx val="17"/>
          <c:order val="1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3D0-4EDD-B011-6E2DC7A21B5F}"/>
            </c:ext>
          </c:extLst>
        </c:ser>
        <c:ser>
          <c:idx val="18"/>
          <c:order val="1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3D0-4EDD-B011-6E2DC7A21B5F}"/>
            </c:ext>
          </c:extLst>
        </c:ser>
        <c:ser>
          <c:idx val="19"/>
          <c:order val="1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3D0-4EDD-B011-6E2DC7A21B5F}"/>
            </c:ext>
          </c:extLst>
        </c:ser>
        <c:ser>
          <c:idx val="20"/>
          <c:order val="2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3D0-4EDD-B011-6E2DC7A21B5F}"/>
            </c:ext>
          </c:extLst>
        </c:ser>
        <c:ser>
          <c:idx val="21"/>
          <c:order val="2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13D0-4EDD-B011-6E2DC7A21B5F}"/>
            </c:ext>
          </c:extLst>
        </c:ser>
        <c:ser>
          <c:idx val="22"/>
          <c:order val="2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3D0-4EDD-B011-6E2DC7A21B5F}"/>
            </c:ext>
          </c:extLst>
        </c:ser>
        <c:ser>
          <c:idx val="23"/>
          <c:order val="23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13D0-4EDD-B011-6E2DC7A21B5F}"/>
            </c:ext>
          </c:extLst>
        </c:ser>
        <c:ser>
          <c:idx val="24"/>
          <c:order val="24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13D0-4EDD-B011-6E2DC7A21B5F}"/>
            </c:ext>
          </c:extLst>
        </c:ser>
        <c:ser>
          <c:idx val="25"/>
          <c:order val="25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13D0-4EDD-B011-6E2DC7A21B5F}"/>
            </c:ext>
          </c:extLst>
        </c:ser>
        <c:ser>
          <c:idx val="0"/>
          <c:order val="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13D0-4EDD-B011-6E2DC7A21B5F}"/>
            </c:ext>
          </c:extLst>
        </c:ser>
        <c:ser>
          <c:idx val="4"/>
          <c:order val="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13D0-4EDD-B011-6E2DC7A21B5F}"/>
            </c:ext>
          </c:extLst>
        </c:ser>
        <c:ser>
          <c:idx val="5"/>
          <c:order val="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0.00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13D0-4EDD-B011-6E2DC7A21B5F}"/>
            </c:ext>
          </c:extLst>
        </c:ser>
        <c:ser>
          <c:idx val="6"/>
          <c:order val="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0.00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13D0-4EDD-B011-6E2DC7A21B5F}"/>
            </c:ext>
          </c:extLst>
        </c:ser>
        <c:ser>
          <c:idx val="7"/>
          <c:order val="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13D0-4EDD-B011-6E2DC7A21B5F}"/>
            </c:ext>
          </c:extLst>
        </c:ser>
        <c:ser>
          <c:idx val="8"/>
          <c:order val="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13D0-4EDD-B011-6E2DC7A21B5F}"/>
            </c:ext>
          </c:extLst>
        </c:ser>
        <c:ser>
          <c:idx val="9"/>
          <c:order val="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13D0-4EDD-B011-6E2DC7A21B5F}"/>
            </c:ext>
          </c:extLst>
        </c:ser>
        <c:ser>
          <c:idx val="10"/>
          <c:order val="1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13D0-4EDD-B011-6E2DC7A21B5F}"/>
            </c:ext>
          </c:extLst>
        </c:ser>
        <c:ser>
          <c:idx val="11"/>
          <c:order val="1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13D0-4EDD-B011-6E2DC7A21B5F}"/>
            </c:ext>
          </c:extLst>
        </c:ser>
        <c:ser>
          <c:idx val="12"/>
          <c:order val="1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13D0-4EDD-B011-6E2DC7A21B5F}"/>
            </c:ext>
          </c:extLst>
        </c:ser>
        <c:ser>
          <c:idx val="1"/>
          <c:order val="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13D0-4EDD-B011-6E2DC7A21B5F}"/>
            </c:ext>
          </c:extLst>
        </c:ser>
        <c:ser>
          <c:idx val="2"/>
          <c:order val="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13D0-4EDD-B011-6E2DC7A21B5F}"/>
            </c:ext>
          </c:extLst>
        </c:ser>
        <c:ser>
          <c:idx val="3"/>
          <c:order val="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13D0-4EDD-B011-6E2DC7A21B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9730560"/>
        <c:axId val="119732096"/>
      </c:lineChart>
      <c:catAx>
        <c:axId val="11973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</c:spPr>
        <c:txPr>
          <a:bodyPr/>
          <a:lstStyle/>
          <a:p>
            <a:pPr>
              <a:defRPr sz="2800"/>
            </a:pPr>
            <a:endParaRPr lang="en-US"/>
          </a:p>
        </c:txPr>
        <c:crossAx val="119732096"/>
        <c:crossesAt val="-999000000"/>
        <c:auto val="0"/>
        <c:lblAlgn val="ctr"/>
        <c:lblOffset val="0"/>
        <c:tickLblSkip val="2"/>
        <c:noMultiLvlLbl val="0"/>
      </c:catAx>
      <c:valAx>
        <c:axId val="119732096"/>
        <c:scaling>
          <c:orientation val="minMax"/>
          <c:max val="0.1"/>
          <c:min val="0"/>
        </c:scaling>
        <c:delete val="1"/>
        <c:axPos val="l"/>
        <c:numFmt formatCode="0.0" sourceLinked="0"/>
        <c:majorTickMark val="out"/>
        <c:minorTickMark val="none"/>
        <c:tickLblPos val="nextTo"/>
        <c:crossAx val="119730560"/>
        <c:crosses val="autoZero"/>
        <c:crossBetween val="midCat"/>
        <c:majorUnit val="0.1"/>
        <c:minorUnit val="0.1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extLst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24850230649555"/>
          <c:y val="3.1847646951107797E-2"/>
          <c:w val="0.728807189635997"/>
          <c:h val="0.85505991983560203"/>
        </c:manualLayout>
      </c:layout>
      <c:lineChart>
        <c:grouping val="standard"/>
        <c:varyColors val="0"/>
        <c:ser>
          <c:idx val="13"/>
          <c:order val="1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F8-4F2E-8998-B9F530C8741B}"/>
            </c:ext>
          </c:extLst>
        </c:ser>
        <c:ser>
          <c:idx val="14"/>
          <c:order val="1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F8-4F2E-8998-B9F530C8741B}"/>
            </c:ext>
          </c:extLst>
        </c:ser>
        <c:ser>
          <c:idx val="15"/>
          <c:order val="1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0.00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F8-4F2E-8998-B9F530C8741B}"/>
            </c:ext>
          </c:extLst>
        </c:ser>
        <c:ser>
          <c:idx val="16"/>
          <c:order val="1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0.00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4F8-4F2E-8998-B9F530C8741B}"/>
            </c:ext>
          </c:extLst>
        </c:ser>
        <c:ser>
          <c:idx val="17"/>
          <c:order val="1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F8-4F2E-8998-B9F530C8741B}"/>
            </c:ext>
          </c:extLst>
        </c:ser>
        <c:ser>
          <c:idx val="18"/>
          <c:order val="1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F8-4F2E-8998-B9F530C8741B}"/>
            </c:ext>
          </c:extLst>
        </c:ser>
        <c:ser>
          <c:idx val="19"/>
          <c:order val="1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F8-4F2E-8998-B9F530C8741B}"/>
            </c:ext>
          </c:extLst>
        </c:ser>
        <c:ser>
          <c:idx val="20"/>
          <c:order val="2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4F8-4F2E-8998-B9F530C8741B}"/>
            </c:ext>
          </c:extLst>
        </c:ser>
        <c:ser>
          <c:idx val="21"/>
          <c:order val="2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4F8-4F2E-8998-B9F530C8741B}"/>
            </c:ext>
          </c:extLst>
        </c:ser>
        <c:ser>
          <c:idx val="22"/>
          <c:order val="2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4F8-4F2E-8998-B9F530C8741B}"/>
            </c:ext>
          </c:extLst>
        </c:ser>
        <c:ser>
          <c:idx val="23"/>
          <c:order val="23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4F8-4F2E-8998-B9F530C8741B}"/>
            </c:ext>
          </c:extLst>
        </c:ser>
        <c:ser>
          <c:idx val="24"/>
          <c:order val="24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84F8-4F2E-8998-B9F530C8741B}"/>
            </c:ext>
          </c:extLst>
        </c:ser>
        <c:ser>
          <c:idx val="25"/>
          <c:order val="25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84F8-4F2E-8998-B9F530C8741B}"/>
            </c:ext>
          </c:extLst>
        </c:ser>
        <c:ser>
          <c:idx val="0"/>
          <c:order val="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84F8-4F2E-8998-B9F530C8741B}"/>
            </c:ext>
          </c:extLst>
        </c:ser>
        <c:ser>
          <c:idx val="4"/>
          <c:order val="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84F8-4F2E-8998-B9F530C8741B}"/>
            </c:ext>
          </c:extLst>
        </c:ser>
        <c:ser>
          <c:idx val="5"/>
          <c:order val="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0.00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84F8-4F2E-8998-B9F530C8741B}"/>
            </c:ext>
          </c:extLst>
        </c:ser>
        <c:ser>
          <c:idx val="6"/>
          <c:order val="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0.00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84F8-4F2E-8998-B9F530C8741B}"/>
            </c:ext>
          </c:extLst>
        </c:ser>
        <c:ser>
          <c:idx val="7"/>
          <c:order val="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84F8-4F2E-8998-B9F530C8741B}"/>
            </c:ext>
          </c:extLst>
        </c:ser>
        <c:ser>
          <c:idx val="8"/>
          <c:order val="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84F8-4F2E-8998-B9F530C8741B}"/>
            </c:ext>
          </c:extLst>
        </c:ser>
        <c:ser>
          <c:idx val="9"/>
          <c:order val="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84F8-4F2E-8998-B9F530C8741B}"/>
            </c:ext>
          </c:extLst>
        </c:ser>
        <c:ser>
          <c:idx val="10"/>
          <c:order val="1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84F8-4F2E-8998-B9F530C8741B}"/>
            </c:ext>
          </c:extLst>
        </c:ser>
        <c:ser>
          <c:idx val="11"/>
          <c:order val="1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84F8-4F2E-8998-B9F530C8741B}"/>
            </c:ext>
          </c:extLst>
        </c:ser>
        <c:ser>
          <c:idx val="12"/>
          <c:order val="1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84F8-4F2E-8998-B9F530C8741B}"/>
            </c:ext>
          </c:extLst>
        </c:ser>
        <c:ser>
          <c:idx val="1"/>
          <c:order val="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84F8-4F2E-8998-B9F530C8741B}"/>
            </c:ext>
          </c:extLst>
        </c:ser>
        <c:ser>
          <c:idx val="2"/>
          <c:order val="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84F8-4F2E-8998-B9F530C8741B}"/>
            </c:ext>
          </c:extLst>
        </c:ser>
        <c:ser>
          <c:idx val="3"/>
          <c:order val="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84F8-4F2E-8998-B9F530C874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554240"/>
        <c:axId val="98555776"/>
      </c:lineChart>
      <c:catAx>
        <c:axId val="9855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</c:spPr>
        <c:txPr>
          <a:bodyPr/>
          <a:lstStyle/>
          <a:p>
            <a:pPr>
              <a:defRPr sz="2800"/>
            </a:pPr>
            <a:endParaRPr lang="en-US"/>
          </a:p>
        </c:txPr>
        <c:crossAx val="98555776"/>
        <c:crossesAt val="-999000000"/>
        <c:auto val="0"/>
        <c:lblAlgn val="ctr"/>
        <c:lblOffset val="0"/>
        <c:tickLblSkip val="2"/>
        <c:noMultiLvlLbl val="0"/>
      </c:catAx>
      <c:valAx>
        <c:axId val="98555776"/>
        <c:scaling>
          <c:orientation val="minMax"/>
          <c:max val="0.1"/>
          <c:min val="0"/>
        </c:scaling>
        <c:delete val="1"/>
        <c:axPos val="l"/>
        <c:numFmt formatCode="0.0" sourceLinked="0"/>
        <c:majorTickMark val="out"/>
        <c:minorTickMark val="none"/>
        <c:tickLblPos val="nextTo"/>
        <c:crossAx val="98554240"/>
        <c:crosses val="autoZero"/>
        <c:crossBetween val="midCat"/>
        <c:majorUnit val="0.1"/>
        <c:minorUnit val="0.1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extLst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24850230649555"/>
          <c:y val="3.1847646951107797E-2"/>
          <c:w val="0.728807189635997"/>
          <c:h val="0.85505991983560203"/>
        </c:manualLayout>
      </c:layout>
      <c:lineChart>
        <c:grouping val="standard"/>
        <c:varyColors val="0"/>
        <c:ser>
          <c:idx val="13"/>
          <c:order val="1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DA-4ED8-A353-A64B299F7B7A}"/>
            </c:ext>
          </c:extLst>
        </c:ser>
        <c:ser>
          <c:idx val="14"/>
          <c:order val="1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DA-4ED8-A353-A64B299F7B7A}"/>
            </c:ext>
          </c:extLst>
        </c:ser>
        <c:ser>
          <c:idx val="15"/>
          <c:order val="1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0.00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DA-4ED8-A353-A64B299F7B7A}"/>
            </c:ext>
          </c:extLst>
        </c:ser>
        <c:ser>
          <c:idx val="16"/>
          <c:order val="1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0.00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DA-4ED8-A353-A64B299F7B7A}"/>
            </c:ext>
          </c:extLst>
        </c:ser>
        <c:ser>
          <c:idx val="17"/>
          <c:order val="1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9DA-4ED8-A353-A64B299F7B7A}"/>
            </c:ext>
          </c:extLst>
        </c:ser>
        <c:ser>
          <c:idx val="18"/>
          <c:order val="1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9DA-4ED8-A353-A64B299F7B7A}"/>
            </c:ext>
          </c:extLst>
        </c:ser>
        <c:ser>
          <c:idx val="19"/>
          <c:order val="1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9DA-4ED8-A353-A64B299F7B7A}"/>
            </c:ext>
          </c:extLst>
        </c:ser>
        <c:ser>
          <c:idx val="20"/>
          <c:order val="2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9DA-4ED8-A353-A64B299F7B7A}"/>
            </c:ext>
          </c:extLst>
        </c:ser>
        <c:ser>
          <c:idx val="21"/>
          <c:order val="2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9DA-4ED8-A353-A64B299F7B7A}"/>
            </c:ext>
          </c:extLst>
        </c:ser>
        <c:ser>
          <c:idx val="22"/>
          <c:order val="2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9DA-4ED8-A353-A64B299F7B7A}"/>
            </c:ext>
          </c:extLst>
        </c:ser>
        <c:ser>
          <c:idx val="23"/>
          <c:order val="23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39DA-4ED8-A353-A64B299F7B7A}"/>
            </c:ext>
          </c:extLst>
        </c:ser>
        <c:ser>
          <c:idx val="24"/>
          <c:order val="24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39DA-4ED8-A353-A64B299F7B7A}"/>
            </c:ext>
          </c:extLst>
        </c:ser>
        <c:ser>
          <c:idx val="25"/>
          <c:order val="25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39DA-4ED8-A353-A64B299F7B7A}"/>
            </c:ext>
          </c:extLst>
        </c:ser>
        <c:ser>
          <c:idx val="0"/>
          <c:order val="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39DA-4ED8-A353-A64B299F7B7A}"/>
            </c:ext>
          </c:extLst>
        </c:ser>
        <c:ser>
          <c:idx val="4"/>
          <c:order val="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39DA-4ED8-A353-A64B299F7B7A}"/>
            </c:ext>
          </c:extLst>
        </c:ser>
        <c:ser>
          <c:idx val="5"/>
          <c:order val="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0.00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39DA-4ED8-A353-A64B299F7B7A}"/>
            </c:ext>
          </c:extLst>
        </c:ser>
        <c:ser>
          <c:idx val="6"/>
          <c:order val="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0.00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39DA-4ED8-A353-A64B299F7B7A}"/>
            </c:ext>
          </c:extLst>
        </c:ser>
        <c:ser>
          <c:idx val="7"/>
          <c:order val="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39DA-4ED8-A353-A64B299F7B7A}"/>
            </c:ext>
          </c:extLst>
        </c:ser>
        <c:ser>
          <c:idx val="8"/>
          <c:order val="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39DA-4ED8-A353-A64B299F7B7A}"/>
            </c:ext>
          </c:extLst>
        </c:ser>
        <c:ser>
          <c:idx val="9"/>
          <c:order val="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39DA-4ED8-A353-A64B299F7B7A}"/>
            </c:ext>
          </c:extLst>
        </c:ser>
        <c:ser>
          <c:idx val="10"/>
          <c:order val="1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39DA-4ED8-A353-A64B299F7B7A}"/>
            </c:ext>
          </c:extLst>
        </c:ser>
        <c:ser>
          <c:idx val="11"/>
          <c:order val="1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39DA-4ED8-A353-A64B299F7B7A}"/>
            </c:ext>
          </c:extLst>
        </c:ser>
        <c:ser>
          <c:idx val="12"/>
          <c:order val="1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39DA-4ED8-A353-A64B299F7B7A}"/>
            </c:ext>
          </c:extLst>
        </c:ser>
        <c:ser>
          <c:idx val="1"/>
          <c:order val="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39DA-4ED8-A353-A64B299F7B7A}"/>
            </c:ext>
          </c:extLst>
        </c:ser>
        <c:ser>
          <c:idx val="2"/>
          <c:order val="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39DA-4ED8-A353-A64B299F7B7A}"/>
            </c:ext>
          </c:extLst>
        </c:ser>
        <c:ser>
          <c:idx val="3"/>
          <c:order val="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39DA-4ED8-A353-A64B299F7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9958912"/>
        <c:axId val="119985280"/>
      </c:lineChart>
      <c:catAx>
        <c:axId val="11995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</c:spPr>
        <c:txPr>
          <a:bodyPr/>
          <a:lstStyle/>
          <a:p>
            <a:pPr>
              <a:defRPr sz="2800"/>
            </a:pPr>
            <a:endParaRPr lang="en-US"/>
          </a:p>
        </c:txPr>
        <c:crossAx val="119985280"/>
        <c:crossesAt val="-999000000"/>
        <c:auto val="0"/>
        <c:lblAlgn val="ctr"/>
        <c:lblOffset val="0"/>
        <c:tickLblSkip val="2"/>
        <c:noMultiLvlLbl val="0"/>
      </c:catAx>
      <c:valAx>
        <c:axId val="119985280"/>
        <c:scaling>
          <c:orientation val="minMax"/>
          <c:max val="0.1"/>
          <c:min val="0"/>
        </c:scaling>
        <c:delete val="1"/>
        <c:axPos val="l"/>
        <c:numFmt formatCode="0.0" sourceLinked="0"/>
        <c:majorTickMark val="out"/>
        <c:minorTickMark val="none"/>
        <c:tickLblPos val="nextTo"/>
        <c:crossAx val="119958912"/>
        <c:crosses val="autoZero"/>
        <c:crossBetween val="midCat"/>
        <c:majorUnit val="0.1"/>
        <c:minorUnit val="0.1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extLst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24850230649555"/>
          <c:y val="3.1847646951107797E-2"/>
          <c:w val="0.728807189635997"/>
          <c:h val="0.85505991983560203"/>
        </c:manualLayout>
      </c:layout>
      <c:lineChart>
        <c:grouping val="standard"/>
        <c:varyColors val="0"/>
        <c:ser>
          <c:idx val="13"/>
          <c:order val="1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BE-49FC-952E-E6C8B23CA569}"/>
            </c:ext>
          </c:extLst>
        </c:ser>
        <c:ser>
          <c:idx val="14"/>
          <c:order val="1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BE-49FC-952E-E6C8B23CA569}"/>
            </c:ext>
          </c:extLst>
        </c:ser>
        <c:ser>
          <c:idx val="15"/>
          <c:order val="1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0.00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BE-49FC-952E-E6C8B23CA569}"/>
            </c:ext>
          </c:extLst>
        </c:ser>
        <c:ser>
          <c:idx val="16"/>
          <c:order val="1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0.00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BE-49FC-952E-E6C8B23CA569}"/>
            </c:ext>
          </c:extLst>
        </c:ser>
        <c:ser>
          <c:idx val="17"/>
          <c:order val="1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3BE-49FC-952E-E6C8B23CA569}"/>
            </c:ext>
          </c:extLst>
        </c:ser>
        <c:ser>
          <c:idx val="18"/>
          <c:order val="1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3BE-49FC-952E-E6C8B23CA569}"/>
            </c:ext>
          </c:extLst>
        </c:ser>
        <c:ser>
          <c:idx val="19"/>
          <c:order val="1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3BE-49FC-952E-E6C8B23CA569}"/>
            </c:ext>
          </c:extLst>
        </c:ser>
        <c:ser>
          <c:idx val="20"/>
          <c:order val="2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3BE-49FC-952E-E6C8B23CA569}"/>
            </c:ext>
          </c:extLst>
        </c:ser>
        <c:ser>
          <c:idx val="21"/>
          <c:order val="2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3BE-49FC-952E-E6C8B23CA569}"/>
            </c:ext>
          </c:extLst>
        </c:ser>
        <c:ser>
          <c:idx val="22"/>
          <c:order val="2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E3BE-49FC-952E-E6C8B23CA569}"/>
            </c:ext>
          </c:extLst>
        </c:ser>
        <c:ser>
          <c:idx val="23"/>
          <c:order val="23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E3BE-49FC-952E-E6C8B23CA569}"/>
            </c:ext>
          </c:extLst>
        </c:ser>
        <c:ser>
          <c:idx val="24"/>
          <c:order val="24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E3BE-49FC-952E-E6C8B23CA569}"/>
            </c:ext>
          </c:extLst>
        </c:ser>
        <c:ser>
          <c:idx val="25"/>
          <c:order val="25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3BE-49FC-952E-E6C8B23CA569}"/>
            </c:ext>
          </c:extLst>
        </c:ser>
        <c:ser>
          <c:idx val="0"/>
          <c:order val="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3BE-49FC-952E-E6C8B23CA569}"/>
            </c:ext>
          </c:extLst>
        </c:ser>
        <c:ser>
          <c:idx val="4"/>
          <c:order val="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E3BE-49FC-952E-E6C8B23CA569}"/>
            </c:ext>
          </c:extLst>
        </c:ser>
        <c:ser>
          <c:idx val="5"/>
          <c:order val="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0.00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E3BE-49FC-952E-E6C8B23CA569}"/>
            </c:ext>
          </c:extLst>
        </c:ser>
        <c:ser>
          <c:idx val="6"/>
          <c:order val="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0.00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E3BE-49FC-952E-E6C8B23CA569}"/>
            </c:ext>
          </c:extLst>
        </c:ser>
        <c:ser>
          <c:idx val="7"/>
          <c:order val="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E3BE-49FC-952E-E6C8B23CA569}"/>
            </c:ext>
          </c:extLst>
        </c:ser>
        <c:ser>
          <c:idx val="8"/>
          <c:order val="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0.00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E3BE-49FC-952E-E6C8B23CA569}"/>
            </c:ext>
          </c:extLst>
        </c:ser>
        <c:ser>
          <c:idx val="9"/>
          <c:order val="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0.00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E3BE-49FC-952E-E6C8B23CA569}"/>
            </c:ext>
          </c:extLst>
        </c:ser>
        <c:ser>
          <c:idx val="10"/>
          <c:order val="1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E3BE-49FC-952E-E6C8B23CA569}"/>
            </c:ext>
          </c:extLst>
        </c:ser>
        <c:ser>
          <c:idx val="11"/>
          <c:order val="1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E3BE-49FC-952E-E6C8B23CA569}"/>
            </c:ext>
          </c:extLst>
        </c:ser>
        <c:ser>
          <c:idx val="12"/>
          <c:order val="1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E3BE-49FC-952E-E6C8B23CA569}"/>
            </c:ext>
          </c:extLst>
        </c:ser>
        <c:ser>
          <c:idx val="1"/>
          <c:order val="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E3BE-49FC-952E-E6C8B23CA569}"/>
            </c:ext>
          </c:extLst>
        </c:ser>
        <c:ser>
          <c:idx val="2"/>
          <c:order val="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0.00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E3BE-49FC-952E-E6C8B23CA569}"/>
            </c:ext>
          </c:extLst>
        </c:ser>
        <c:ser>
          <c:idx val="3"/>
          <c:order val="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0.00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E3BE-49FC-952E-E6C8B23CA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893440"/>
        <c:axId val="146899328"/>
      </c:lineChart>
      <c:catAx>
        <c:axId val="14689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</c:spPr>
        <c:txPr>
          <a:bodyPr/>
          <a:lstStyle/>
          <a:p>
            <a:pPr>
              <a:defRPr sz="2800"/>
            </a:pPr>
            <a:endParaRPr lang="en-US"/>
          </a:p>
        </c:txPr>
        <c:crossAx val="146899328"/>
        <c:crossesAt val="-999000000"/>
        <c:auto val="0"/>
        <c:lblAlgn val="ctr"/>
        <c:lblOffset val="0"/>
        <c:tickLblSkip val="2"/>
        <c:noMultiLvlLbl val="0"/>
      </c:catAx>
      <c:valAx>
        <c:axId val="146899328"/>
        <c:scaling>
          <c:orientation val="minMax"/>
          <c:max val="0.1"/>
          <c:min val="0"/>
        </c:scaling>
        <c:delete val="1"/>
        <c:axPos val="l"/>
        <c:numFmt formatCode="0.0" sourceLinked="0"/>
        <c:majorTickMark val="out"/>
        <c:minorTickMark val="none"/>
        <c:tickLblPos val="nextTo"/>
        <c:crossAx val="146893440"/>
        <c:crosses val="autoZero"/>
        <c:crossBetween val="midCat"/>
        <c:majorUnit val="0.1"/>
        <c:minorUnit val="0.1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extLst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271263812418"/>
          <c:y val="0.72222258675998796"/>
          <c:w val="0.79166867998423196"/>
          <c:h val="0.12153032954214101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'Charts-primary-energy-by-fuel'!$B$2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'Charts-primary-energy-by-fuel'!$F$2:$R$2</c:f>
              <c:numCache>
                <c:formatCode>General</c:formatCode>
                <c:ptCount val="13"/>
                <c:pt idx="0">
                  <c:v>136.599807873</c:v>
                </c:pt>
                <c:pt idx="1">
                  <c:v>147.88612799533351</c:v>
                </c:pt>
                <c:pt idx="2">
                  <c:v>159.1724481176671</c:v>
                </c:pt>
                <c:pt idx="3">
                  <c:v>170.45876824000001</c:v>
                </c:pt>
                <c:pt idx="4">
                  <c:v>176.07883928999999</c:v>
                </c:pt>
                <c:pt idx="5">
                  <c:v>185.47986908999999</c:v>
                </c:pt>
                <c:pt idx="6">
                  <c:v>184.49712879999981</c:v>
                </c:pt>
                <c:pt idx="7">
                  <c:v>181.18281529999999</c:v>
                </c:pt>
                <c:pt idx="8">
                  <c:v>178.90792809999999</c:v>
                </c:pt>
                <c:pt idx="9">
                  <c:v>177.74716839999999</c:v>
                </c:pt>
                <c:pt idx="10">
                  <c:v>178.943738</c:v>
                </c:pt>
                <c:pt idx="11">
                  <c:v>181.8680918</c:v>
                </c:pt>
                <c:pt idx="12">
                  <c:v>186.37466610000001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DA-4FA6-AB80-3EDB89124798}"/>
            </c:ext>
          </c:extLst>
        </c:ser>
        <c:ser>
          <c:idx val="3"/>
          <c:order val="1"/>
          <c:tx>
            <c:strRef>
              <c:f>'Charts-primary-energy-by-fuel'!$B$3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'Charts-primary-energy-by-fuel'!$F$3:$R$3</c:f>
              <c:numCache>
                <c:formatCode>General</c:formatCode>
                <c:ptCount val="13"/>
                <c:pt idx="0">
                  <c:v>70.339433999999983</c:v>
                </c:pt>
                <c:pt idx="1">
                  <c:v>79.827531033333116</c:v>
                </c:pt>
                <c:pt idx="2">
                  <c:v>89.315628066666676</c:v>
                </c:pt>
                <c:pt idx="3">
                  <c:v>98.803725100000008</c:v>
                </c:pt>
                <c:pt idx="4">
                  <c:v>113.84478559999999</c:v>
                </c:pt>
                <c:pt idx="5">
                  <c:v>127.4344071</c:v>
                </c:pt>
                <c:pt idx="6">
                  <c:v>147.24968000000001</c:v>
                </c:pt>
                <c:pt idx="7">
                  <c:v>172.5286559999999</c:v>
                </c:pt>
                <c:pt idx="8">
                  <c:v>195.351643</c:v>
                </c:pt>
                <c:pt idx="9">
                  <c:v>214.96060399999999</c:v>
                </c:pt>
                <c:pt idx="10">
                  <c:v>232.88448</c:v>
                </c:pt>
                <c:pt idx="11">
                  <c:v>247.76657499999999</c:v>
                </c:pt>
                <c:pt idx="12">
                  <c:v>260.75867899999992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DA-4FA6-AB80-3EDB89124798}"/>
            </c:ext>
          </c:extLst>
        </c:ser>
        <c:ser>
          <c:idx val="5"/>
          <c:order val="2"/>
          <c:tx>
            <c:strRef>
              <c:f>'Charts-primary-energy-by-fuel'!$B$4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'Charts-primary-energy-by-fuel'!$F$4:$R$4</c:f>
              <c:numCache>
                <c:formatCode>General</c:formatCode>
                <c:ptCount val="13"/>
                <c:pt idx="0">
                  <c:v>92.777378609999772</c:v>
                </c:pt>
                <c:pt idx="1">
                  <c:v>103.3057285133327</c:v>
                </c:pt>
                <c:pt idx="2">
                  <c:v>113.8340784166657</c:v>
                </c:pt>
                <c:pt idx="3">
                  <c:v>124.36242832000001</c:v>
                </c:pt>
                <c:pt idx="4">
                  <c:v>143.25977845</c:v>
                </c:pt>
                <c:pt idx="5">
                  <c:v>168.64010669999999</c:v>
                </c:pt>
                <c:pt idx="6">
                  <c:v>195.29368160000001</c:v>
                </c:pt>
                <c:pt idx="7">
                  <c:v>228.62976800000001</c:v>
                </c:pt>
                <c:pt idx="8">
                  <c:v>257.92236400000002</c:v>
                </c:pt>
                <c:pt idx="9">
                  <c:v>284.37639000000001</c:v>
                </c:pt>
                <c:pt idx="10">
                  <c:v>311.29913799999838</c:v>
                </c:pt>
                <c:pt idx="11">
                  <c:v>336.37865499999998</c:v>
                </c:pt>
                <c:pt idx="12">
                  <c:v>361.21222599999999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DA-4FA6-AB80-3EDB89124798}"/>
            </c:ext>
          </c:extLst>
        </c:ser>
        <c:ser>
          <c:idx val="7"/>
          <c:order val="3"/>
          <c:tx>
            <c:strRef>
              <c:f>'Charts-primary-energy-by-fuel'!$B$5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'Charts-primary-energy-by-fuel'!$F$5:$R$5</c:f>
              <c:numCache>
                <c:formatCode>General</c:formatCode>
                <c:ptCount val="13"/>
                <c:pt idx="0">
                  <c:v>13.379720900000001</c:v>
                </c:pt>
                <c:pt idx="1">
                  <c:v>14.83086523333338</c:v>
                </c:pt>
                <c:pt idx="2">
                  <c:v>16.282009566666709</c:v>
                </c:pt>
                <c:pt idx="3">
                  <c:v>17.733153900000001</c:v>
                </c:pt>
                <c:pt idx="4">
                  <c:v>20.961993400000001</c:v>
                </c:pt>
                <c:pt idx="5">
                  <c:v>22.92034379999998</c:v>
                </c:pt>
                <c:pt idx="6">
                  <c:v>33.951431999999997</c:v>
                </c:pt>
                <c:pt idx="7">
                  <c:v>43.831159</c:v>
                </c:pt>
                <c:pt idx="8">
                  <c:v>54.642747</c:v>
                </c:pt>
                <c:pt idx="9">
                  <c:v>65.470870000000005</c:v>
                </c:pt>
                <c:pt idx="10">
                  <c:v>75.368946999999977</c:v>
                </c:pt>
                <c:pt idx="11">
                  <c:v>84.991496000000026</c:v>
                </c:pt>
                <c:pt idx="12">
                  <c:v>94.308823000000004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DA-4FA6-AB80-3EDB89124798}"/>
            </c:ext>
          </c:extLst>
        </c:ser>
        <c:ser>
          <c:idx val="0"/>
          <c:order val="4"/>
          <c:tx>
            <c:strRef>
              <c:f>'Charts-primary-energy-by-fuel'!$B$6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'Charts-primary-energy-by-fuel'!$F$6:$R$6</c:f>
              <c:numCache>
                <c:formatCode>General</c:formatCode>
                <c:ptCount val="13"/>
                <c:pt idx="0">
                  <c:v>7.246028400000001</c:v>
                </c:pt>
                <c:pt idx="1">
                  <c:v>8.1522271333333247</c:v>
                </c:pt>
                <c:pt idx="2">
                  <c:v>9.0584258666666528</c:v>
                </c:pt>
                <c:pt idx="3">
                  <c:v>9.9646246000000005</c:v>
                </c:pt>
                <c:pt idx="4">
                  <c:v>9.9226372000000005</c:v>
                </c:pt>
                <c:pt idx="5">
                  <c:v>10.895744820999999</c:v>
                </c:pt>
                <c:pt idx="6">
                  <c:v>12.76667996219</c:v>
                </c:pt>
                <c:pt idx="7">
                  <c:v>14.68974220215998</c:v>
                </c:pt>
                <c:pt idx="8">
                  <c:v>17.177418232149972</c:v>
                </c:pt>
                <c:pt idx="9">
                  <c:v>20.172392181129979</c:v>
                </c:pt>
                <c:pt idx="10">
                  <c:v>23.85947280109999</c:v>
                </c:pt>
                <c:pt idx="11">
                  <c:v>27.641629928059981</c:v>
                </c:pt>
                <c:pt idx="12">
                  <c:v>31.409503105979979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DA-4FA6-AB80-3EDB89124798}"/>
            </c:ext>
          </c:extLst>
        </c:ser>
        <c:ser>
          <c:idx val="8"/>
          <c:order val="5"/>
          <c:tx>
            <c:strRef>
              <c:f>'Charts-primary-energy-by-fuel'!$B$7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'Charts-primary-energy-by-fuel'!$F$7:$R$7</c:f>
              <c:numCache>
                <c:formatCode>General</c:formatCode>
                <c:ptCount val="13"/>
                <c:pt idx="0">
                  <c:v>7.8662455748300051</c:v>
                </c:pt>
                <c:pt idx="1">
                  <c:v>8.9641532105566757</c:v>
                </c:pt>
                <c:pt idx="2">
                  <c:v>10.06206084628332</c:v>
                </c:pt>
                <c:pt idx="3">
                  <c:v>11.159968482009999</c:v>
                </c:pt>
                <c:pt idx="4">
                  <c:v>13.98674225799</c:v>
                </c:pt>
                <c:pt idx="5">
                  <c:v>16.954074319109981</c:v>
                </c:pt>
                <c:pt idx="6">
                  <c:v>20.257540245262081</c:v>
                </c:pt>
                <c:pt idx="7">
                  <c:v>23.076327296552879</c:v>
                </c:pt>
                <c:pt idx="8">
                  <c:v>26.38748795553548</c:v>
                </c:pt>
                <c:pt idx="9">
                  <c:v>30.25386945264588</c:v>
                </c:pt>
                <c:pt idx="10">
                  <c:v>33.577043891443097</c:v>
                </c:pt>
                <c:pt idx="11">
                  <c:v>37.165639290611203</c:v>
                </c:pt>
                <c:pt idx="12">
                  <c:v>41.103847232833637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1DA-4FA6-AB80-3EDB89124798}"/>
            </c:ext>
          </c:extLst>
        </c:ser>
        <c:ser>
          <c:idx val="9"/>
          <c:order val="6"/>
          <c:tx>
            <c:strRef>
              <c:f>'Charts-primary-energy-by-fuel'!$B$8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rgbClr val="9FAB92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'Charts-primary-energy-by-fuel'!$F$8:$R$8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6-51DA-4FA6-AB80-3EDB891247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0139680"/>
        <c:axId val="150140240"/>
      </c:barChart>
      <c:catAx>
        <c:axId val="150139680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150140240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50140240"/>
        <c:scaling>
          <c:orientation val="minMax"/>
          <c:max val="12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150139680"/>
        <c:crosses val="autoZero"/>
        <c:crossBetween val="between"/>
        <c:majorUnit val="200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8.3333333333333297E-3"/>
          <c:y val="1.5524569845435999E-2"/>
          <c:w val="0.99030861767279099"/>
          <c:h val="0.9689508603091280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noFill/>
    </a:ln>
    <a:effectLst/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271263812418"/>
          <c:y val="0.72222258675998796"/>
          <c:w val="0.79166867998423196"/>
          <c:h val="0.12153032954214101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'Charts-primary-energy-by-fuel'!$B$2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'Charts-primary-energy-by-fuel'!$F$2:$R$2</c:f>
              <c:numCache>
                <c:formatCode>General</c:formatCode>
                <c:ptCount val="13"/>
                <c:pt idx="0">
                  <c:v>136.599807873</c:v>
                </c:pt>
                <c:pt idx="1">
                  <c:v>147.88612799533351</c:v>
                </c:pt>
                <c:pt idx="2">
                  <c:v>159.1724481176671</c:v>
                </c:pt>
                <c:pt idx="3">
                  <c:v>170.45876824000001</c:v>
                </c:pt>
                <c:pt idx="4">
                  <c:v>176.07883928999999</c:v>
                </c:pt>
                <c:pt idx="5">
                  <c:v>185.47986908999999</c:v>
                </c:pt>
                <c:pt idx="6">
                  <c:v>184.49712879999981</c:v>
                </c:pt>
                <c:pt idx="7">
                  <c:v>181.18281529999999</c:v>
                </c:pt>
                <c:pt idx="8">
                  <c:v>178.90792809999999</c:v>
                </c:pt>
                <c:pt idx="9">
                  <c:v>177.74716839999999</c:v>
                </c:pt>
                <c:pt idx="10">
                  <c:v>178.943738</c:v>
                </c:pt>
                <c:pt idx="11">
                  <c:v>181.8680918</c:v>
                </c:pt>
                <c:pt idx="12">
                  <c:v>186.37466610000001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75-4D5F-BB18-160C0C9AD6E3}"/>
            </c:ext>
          </c:extLst>
        </c:ser>
        <c:ser>
          <c:idx val="3"/>
          <c:order val="1"/>
          <c:tx>
            <c:strRef>
              <c:f>'Charts-primary-energy-by-fuel'!$B$3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'Charts-primary-energy-by-fuel'!$F$3:$R$3</c:f>
              <c:numCache>
                <c:formatCode>General</c:formatCode>
                <c:ptCount val="13"/>
                <c:pt idx="0">
                  <c:v>70.339433999999983</c:v>
                </c:pt>
                <c:pt idx="1">
                  <c:v>79.827531033333116</c:v>
                </c:pt>
                <c:pt idx="2">
                  <c:v>89.315628066666676</c:v>
                </c:pt>
                <c:pt idx="3">
                  <c:v>98.803725100000008</c:v>
                </c:pt>
                <c:pt idx="4">
                  <c:v>113.84478559999999</c:v>
                </c:pt>
                <c:pt idx="5">
                  <c:v>127.4344071</c:v>
                </c:pt>
                <c:pt idx="6">
                  <c:v>147.24968000000001</c:v>
                </c:pt>
                <c:pt idx="7">
                  <c:v>172.5286559999999</c:v>
                </c:pt>
                <c:pt idx="8">
                  <c:v>195.351643</c:v>
                </c:pt>
                <c:pt idx="9">
                  <c:v>214.96060399999999</c:v>
                </c:pt>
                <c:pt idx="10">
                  <c:v>232.88448</c:v>
                </c:pt>
                <c:pt idx="11">
                  <c:v>247.76657499999999</c:v>
                </c:pt>
                <c:pt idx="12">
                  <c:v>260.75867899999992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75-4D5F-BB18-160C0C9AD6E3}"/>
            </c:ext>
          </c:extLst>
        </c:ser>
        <c:ser>
          <c:idx val="5"/>
          <c:order val="2"/>
          <c:tx>
            <c:strRef>
              <c:f>'Charts-primary-energy-by-fuel'!$B$4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'Charts-primary-energy-by-fuel'!$F$4:$R$4</c:f>
              <c:numCache>
                <c:formatCode>General</c:formatCode>
                <c:ptCount val="13"/>
                <c:pt idx="0">
                  <c:v>92.777378609999772</c:v>
                </c:pt>
                <c:pt idx="1">
                  <c:v>103.3057285133327</c:v>
                </c:pt>
                <c:pt idx="2">
                  <c:v>113.8340784166657</c:v>
                </c:pt>
                <c:pt idx="3">
                  <c:v>124.36242832000001</c:v>
                </c:pt>
                <c:pt idx="4">
                  <c:v>143.25977845</c:v>
                </c:pt>
                <c:pt idx="5">
                  <c:v>168.64010669999999</c:v>
                </c:pt>
                <c:pt idx="6">
                  <c:v>195.29368160000001</c:v>
                </c:pt>
                <c:pt idx="7">
                  <c:v>228.62976800000001</c:v>
                </c:pt>
                <c:pt idx="8">
                  <c:v>257.92236400000002</c:v>
                </c:pt>
                <c:pt idx="9">
                  <c:v>284.37639000000001</c:v>
                </c:pt>
                <c:pt idx="10">
                  <c:v>311.29913799999838</c:v>
                </c:pt>
                <c:pt idx="11">
                  <c:v>336.37865499999998</c:v>
                </c:pt>
                <c:pt idx="12">
                  <c:v>361.21222599999999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75-4D5F-BB18-160C0C9AD6E3}"/>
            </c:ext>
          </c:extLst>
        </c:ser>
        <c:ser>
          <c:idx val="7"/>
          <c:order val="3"/>
          <c:tx>
            <c:strRef>
              <c:f>'Charts-primary-energy-by-fuel'!$B$5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'Charts-primary-energy-by-fuel'!$F$5:$R$5</c:f>
              <c:numCache>
                <c:formatCode>General</c:formatCode>
                <c:ptCount val="13"/>
                <c:pt idx="0">
                  <c:v>13.379720900000001</c:v>
                </c:pt>
                <c:pt idx="1">
                  <c:v>14.83086523333338</c:v>
                </c:pt>
                <c:pt idx="2">
                  <c:v>16.282009566666709</c:v>
                </c:pt>
                <c:pt idx="3">
                  <c:v>17.733153900000001</c:v>
                </c:pt>
                <c:pt idx="4">
                  <c:v>20.961993400000001</c:v>
                </c:pt>
                <c:pt idx="5">
                  <c:v>22.92034379999998</c:v>
                </c:pt>
                <c:pt idx="6">
                  <c:v>33.951431999999997</c:v>
                </c:pt>
                <c:pt idx="7">
                  <c:v>43.831159</c:v>
                </c:pt>
                <c:pt idx="8">
                  <c:v>54.642747</c:v>
                </c:pt>
                <c:pt idx="9">
                  <c:v>65.470870000000005</c:v>
                </c:pt>
                <c:pt idx="10">
                  <c:v>75.368946999999977</c:v>
                </c:pt>
                <c:pt idx="11">
                  <c:v>84.991496000000026</c:v>
                </c:pt>
                <c:pt idx="12">
                  <c:v>94.308823000000004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75-4D5F-BB18-160C0C9AD6E3}"/>
            </c:ext>
          </c:extLst>
        </c:ser>
        <c:ser>
          <c:idx val="0"/>
          <c:order val="4"/>
          <c:tx>
            <c:strRef>
              <c:f>'Charts-primary-energy-by-fuel'!$B$6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'Charts-primary-energy-by-fuel'!$F$6:$R$6</c:f>
              <c:numCache>
                <c:formatCode>General</c:formatCode>
                <c:ptCount val="13"/>
                <c:pt idx="0">
                  <c:v>7.246028400000001</c:v>
                </c:pt>
                <c:pt idx="1">
                  <c:v>8.1522271333333247</c:v>
                </c:pt>
                <c:pt idx="2">
                  <c:v>9.0584258666666528</c:v>
                </c:pt>
                <c:pt idx="3">
                  <c:v>9.9646246000000005</c:v>
                </c:pt>
                <c:pt idx="4">
                  <c:v>9.9226372000000005</c:v>
                </c:pt>
                <c:pt idx="5">
                  <c:v>10.895744820999999</c:v>
                </c:pt>
                <c:pt idx="6">
                  <c:v>12.76667996219</c:v>
                </c:pt>
                <c:pt idx="7">
                  <c:v>14.68974220215998</c:v>
                </c:pt>
                <c:pt idx="8">
                  <c:v>17.177418232149972</c:v>
                </c:pt>
                <c:pt idx="9">
                  <c:v>20.172392181129979</c:v>
                </c:pt>
                <c:pt idx="10">
                  <c:v>23.85947280109999</c:v>
                </c:pt>
                <c:pt idx="11">
                  <c:v>27.641629928059981</c:v>
                </c:pt>
                <c:pt idx="12">
                  <c:v>31.409503105979979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75-4D5F-BB18-160C0C9AD6E3}"/>
            </c:ext>
          </c:extLst>
        </c:ser>
        <c:ser>
          <c:idx val="8"/>
          <c:order val="5"/>
          <c:tx>
            <c:strRef>
              <c:f>'Charts-primary-energy-by-fuel'!$B$7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'Charts-primary-energy-by-fuel'!$F$7:$R$7</c:f>
              <c:numCache>
                <c:formatCode>General</c:formatCode>
                <c:ptCount val="13"/>
                <c:pt idx="0">
                  <c:v>7.8662455748300051</c:v>
                </c:pt>
                <c:pt idx="1">
                  <c:v>8.9641532105566757</c:v>
                </c:pt>
                <c:pt idx="2">
                  <c:v>10.06206084628332</c:v>
                </c:pt>
                <c:pt idx="3">
                  <c:v>11.159968482009999</c:v>
                </c:pt>
                <c:pt idx="4">
                  <c:v>13.98674225799</c:v>
                </c:pt>
                <c:pt idx="5">
                  <c:v>16.954074319109981</c:v>
                </c:pt>
                <c:pt idx="6">
                  <c:v>20.257540245262081</c:v>
                </c:pt>
                <c:pt idx="7">
                  <c:v>23.076327296552879</c:v>
                </c:pt>
                <c:pt idx="8">
                  <c:v>26.38748795553548</c:v>
                </c:pt>
                <c:pt idx="9">
                  <c:v>30.25386945264588</c:v>
                </c:pt>
                <c:pt idx="10">
                  <c:v>33.577043891443097</c:v>
                </c:pt>
                <c:pt idx="11">
                  <c:v>37.165639290611203</c:v>
                </c:pt>
                <c:pt idx="12">
                  <c:v>41.103847232833637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975-4D5F-BB18-160C0C9AD6E3}"/>
            </c:ext>
          </c:extLst>
        </c:ser>
        <c:ser>
          <c:idx val="9"/>
          <c:order val="6"/>
          <c:tx>
            <c:strRef>
              <c:f>'Charts-primary-energy-by-fuel'!$B$8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rgbClr val="9FAB92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'Charts-primary-energy-by-fuel'!$F$8:$R$8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6-9975-4D5F-BB18-160C0C9AD6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46617344"/>
        <c:axId val="146617904"/>
      </c:barChart>
      <c:catAx>
        <c:axId val="146617344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14661790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46617904"/>
        <c:scaling>
          <c:orientation val="minMax"/>
          <c:max val="12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146617344"/>
        <c:crosses val="autoZero"/>
        <c:crossBetween val="between"/>
        <c:majorUnit val="200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8.3333333333333297E-3"/>
          <c:y val="1.5524569845435999E-2"/>
          <c:w val="0.99030861767279099"/>
          <c:h val="0.9689508603091280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noFill/>
    </a:ln>
    <a:effectLst/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271263812418"/>
          <c:y val="0.72222258675998796"/>
          <c:w val="0.79166867998423196"/>
          <c:h val="0.12153032954214101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'Charts-primary-energy-by-fuel'!$B$2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'Charts-primary-energy-by-fuel'!$F$2:$R$2</c:f>
              <c:numCache>
                <c:formatCode>General</c:formatCode>
                <c:ptCount val="13"/>
                <c:pt idx="0">
                  <c:v>136.599807873</c:v>
                </c:pt>
                <c:pt idx="1">
                  <c:v>147.88612799533351</c:v>
                </c:pt>
                <c:pt idx="2">
                  <c:v>159.1724481176671</c:v>
                </c:pt>
                <c:pt idx="3">
                  <c:v>170.45876824000001</c:v>
                </c:pt>
                <c:pt idx="4">
                  <c:v>176.07883928999999</c:v>
                </c:pt>
                <c:pt idx="5">
                  <c:v>185.47986908999999</c:v>
                </c:pt>
                <c:pt idx="6">
                  <c:v>184.49712879999981</c:v>
                </c:pt>
                <c:pt idx="7">
                  <c:v>181.18281529999999</c:v>
                </c:pt>
                <c:pt idx="8">
                  <c:v>178.90792809999999</c:v>
                </c:pt>
                <c:pt idx="9">
                  <c:v>177.74716839999999</c:v>
                </c:pt>
                <c:pt idx="10">
                  <c:v>178.943738</c:v>
                </c:pt>
                <c:pt idx="11">
                  <c:v>181.8680918</c:v>
                </c:pt>
                <c:pt idx="12">
                  <c:v>186.37466610000001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51-4B3B-872D-6FB2FE338304}"/>
            </c:ext>
          </c:extLst>
        </c:ser>
        <c:ser>
          <c:idx val="3"/>
          <c:order val="1"/>
          <c:tx>
            <c:strRef>
              <c:f>'Charts-primary-energy-by-fuel'!$B$3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'Charts-primary-energy-by-fuel'!$F$3:$R$3</c:f>
              <c:numCache>
                <c:formatCode>General</c:formatCode>
                <c:ptCount val="13"/>
                <c:pt idx="0">
                  <c:v>70.339433999999983</c:v>
                </c:pt>
                <c:pt idx="1">
                  <c:v>79.827531033333116</c:v>
                </c:pt>
                <c:pt idx="2">
                  <c:v>89.315628066666676</c:v>
                </c:pt>
                <c:pt idx="3">
                  <c:v>98.803725100000008</c:v>
                </c:pt>
                <c:pt idx="4">
                  <c:v>113.84478559999999</c:v>
                </c:pt>
                <c:pt idx="5">
                  <c:v>127.4344071</c:v>
                </c:pt>
                <c:pt idx="6">
                  <c:v>147.24968000000001</c:v>
                </c:pt>
                <c:pt idx="7">
                  <c:v>172.5286559999999</c:v>
                </c:pt>
                <c:pt idx="8">
                  <c:v>195.351643</c:v>
                </c:pt>
                <c:pt idx="9">
                  <c:v>214.96060399999999</c:v>
                </c:pt>
                <c:pt idx="10">
                  <c:v>232.88448</c:v>
                </c:pt>
                <c:pt idx="11">
                  <c:v>247.76657499999999</c:v>
                </c:pt>
                <c:pt idx="12">
                  <c:v>260.75867899999992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51-4B3B-872D-6FB2FE338304}"/>
            </c:ext>
          </c:extLst>
        </c:ser>
        <c:ser>
          <c:idx val="5"/>
          <c:order val="2"/>
          <c:tx>
            <c:strRef>
              <c:f>'Charts-primary-energy-by-fuel'!$B$4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'Charts-primary-energy-by-fuel'!$F$4:$R$4</c:f>
              <c:numCache>
                <c:formatCode>General</c:formatCode>
                <c:ptCount val="13"/>
                <c:pt idx="0">
                  <c:v>92.777378609999772</c:v>
                </c:pt>
                <c:pt idx="1">
                  <c:v>103.3057285133327</c:v>
                </c:pt>
                <c:pt idx="2">
                  <c:v>113.8340784166657</c:v>
                </c:pt>
                <c:pt idx="3">
                  <c:v>124.36242832000001</c:v>
                </c:pt>
                <c:pt idx="4">
                  <c:v>143.25977845</c:v>
                </c:pt>
                <c:pt idx="5">
                  <c:v>168.64010669999999</c:v>
                </c:pt>
                <c:pt idx="6">
                  <c:v>195.29368160000001</c:v>
                </c:pt>
                <c:pt idx="7">
                  <c:v>228.62976800000001</c:v>
                </c:pt>
                <c:pt idx="8">
                  <c:v>257.92236400000002</c:v>
                </c:pt>
                <c:pt idx="9">
                  <c:v>284.37639000000001</c:v>
                </c:pt>
                <c:pt idx="10">
                  <c:v>311.29913799999838</c:v>
                </c:pt>
                <c:pt idx="11">
                  <c:v>336.37865499999998</c:v>
                </c:pt>
                <c:pt idx="12">
                  <c:v>361.21222599999999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51-4B3B-872D-6FB2FE338304}"/>
            </c:ext>
          </c:extLst>
        </c:ser>
        <c:ser>
          <c:idx val="7"/>
          <c:order val="3"/>
          <c:tx>
            <c:strRef>
              <c:f>'Charts-primary-energy-by-fuel'!$B$5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'Charts-primary-energy-by-fuel'!$F$5:$R$5</c:f>
              <c:numCache>
                <c:formatCode>General</c:formatCode>
                <c:ptCount val="13"/>
                <c:pt idx="0">
                  <c:v>13.379720900000001</c:v>
                </c:pt>
                <c:pt idx="1">
                  <c:v>14.83086523333338</c:v>
                </c:pt>
                <c:pt idx="2">
                  <c:v>16.282009566666709</c:v>
                </c:pt>
                <c:pt idx="3">
                  <c:v>17.733153900000001</c:v>
                </c:pt>
                <c:pt idx="4">
                  <c:v>20.961993400000001</c:v>
                </c:pt>
                <c:pt idx="5">
                  <c:v>22.92034379999998</c:v>
                </c:pt>
                <c:pt idx="6">
                  <c:v>33.951431999999997</c:v>
                </c:pt>
                <c:pt idx="7">
                  <c:v>43.831159</c:v>
                </c:pt>
                <c:pt idx="8">
                  <c:v>54.642747</c:v>
                </c:pt>
                <c:pt idx="9">
                  <c:v>65.470870000000005</c:v>
                </c:pt>
                <c:pt idx="10">
                  <c:v>75.368946999999977</c:v>
                </c:pt>
                <c:pt idx="11">
                  <c:v>84.991496000000026</c:v>
                </c:pt>
                <c:pt idx="12">
                  <c:v>94.308823000000004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51-4B3B-872D-6FB2FE338304}"/>
            </c:ext>
          </c:extLst>
        </c:ser>
        <c:ser>
          <c:idx val="0"/>
          <c:order val="4"/>
          <c:tx>
            <c:strRef>
              <c:f>'Charts-primary-energy-by-fuel'!$B$6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'Charts-primary-energy-by-fuel'!$F$6:$R$6</c:f>
              <c:numCache>
                <c:formatCode>General</c:formatCode>
                <c:ptCount val="13"/>
                <c:pt idx="0">
                  <c:v>7.246028400000001</c:v>
                </c:pt>
                <c:pt idx="1">
                  <c:v>8.1522271333333247</c:v>
                </c:pt>
                <c:pt idx="2">
                  <c:v>9.0584258666666528</c:v>
                </c:pt>
                <c:pt idx="3">
                  <c:v>9.9646246000000005</c:v>
                </c:pt>
                <c:pt idx="4">
                  <c:v>9.9226372000000005</c:v>
                </c:pt>
                <c:pt idx="5">
                  <c:v>10.895744820999999</c:v>
                </c:pt>
                <c:pt idx="6">
                  <c:v>12.76667996219</c:v>
                </c:pt>
                <c:pt idx="7">
                  <c:v>14.68974220215998</c:v>
                </c:pt>
                <c:pt idx="8">
                  <c:v>17.177418232149972</c:v>
                </c:pt>
                <c:pt idx="9">
                  <c:v>20.172392181129979</c:v>
                </c:pt>
                <c:pt idx="10">
                  <c:v>23.85947280109999</c:v>
                </c:pt>
                <c:pt idx="11">
                  <c:v>27.641629928059981</c:v>
                </c:pt>
                <c:pt idx="12">
                  <c:v>31.409503105979979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51-4B3B-872D-6FB2FE338304}"/>
            </c:ext>
          </c:extLst>
        </c:ser>
        <c:ser>
          <c:idx val="8"/>
          <c:order val="5"/>
          <c:tx>
            <c:strRef>
              <c:f>'Charts-primary-energy-by-fuel'!$B$7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'Charts-primary-energy-by-fuel'!$F$7:$R$7</c:f>
              <c:numCache>
                <c:formatCode>General</c:formatCode>
                <c:ptCount val="13"/>
                <c:pt idx="0">
                  <c:v>7.8662455748300051</c:v>
                </c:pt>
                <c:pt idx="1">
                  <c:v>8.9641532105566757</c:v>
                </c:pt>
                <c:pt idx="2">
                  <c:v>10.06206084628332</c:v>
                </c:pt>
                <c:pt idx="3">
                  <c:v>11.159968482009999</c:v>
                </c:pt>
                <c:pt idx="4">
                  <c:v>13.98674225799</c:v>
                </c:pt>
                <c:pt idx="5">
                  <c:v>16.954074319109981</c:v>
                </c:pt>
                <c:pt idx="6">
                  <c:v>20.257540245262081</c:v>
                </c:pt>
                <c:pt idx="7">
                  <c:v>23.076327296552879</c:v>
                </c:pt>
                <c:pt idx="8">
                  <c:v>26.38748795553548</c:v>
                </c:pt>
                <c:pt idx="9">
                  <c:v>30.25386945264588</c:v>
                </c:pt>
                <c:pt idx="10">
                  <c:v>33.577043891443097</c:v>
                </c:pt>
                <c:pt idx="11">
                  <c:v>37.165639290611203</c:v>
                </c:pt>
                <c:pt idx="12">
                  <c:v>41.103847232833637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51-4B3B-872D-6FB2FE338304}"/>
            </c:ext>
          </c:extLst>
        </c:ser>
        <c:ser>
          <c:idx val="9"/>
          <c:order val="6"/>
          <c:tx>
            <c:strRef>
              <c:f>'Charts-primary-energy-by-fuel'!$B$8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rgbClr val="9FAB92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'Charts-primary-energy-by-fuel'!$F$8:$R$8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6-D951-4B3B-872D-6FB2FE3383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46250576"/>
        <c:axId val="146251136"/>
      </c:barChart>
      <c:catAx>
        <c:axId val="146250576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146251136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46251136"/>
        <c:scaling>
          <c:orientation val="minMax"/>
          <c:max val="12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146250576"/>
        <c:crosses val="autoZero"/>
        <c:crossBetween val="between"/>
        <c:majorUnit val="200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8.3333333333333297E-3"/>
          <c:y val="1.5524569845435999E-2"/>
          <c:w val="0.99030861767279099"/>
          <c:h val="0.9689508603091280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noFill/>
    </a:ln>
    <a:effectLst/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271263812418"/>
          <c:y val="0.72222258675998796"/>
          <c:w val="0.79166867998423196"/>
          <c:h val="0.12153032954214101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'Charts-primary-energy-by-fuel'!$B$2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'Charts-primary-energy-by-fuel'!$F$2:$R$2</c:f>
              <c:numCache>
                <c:formatCode>General</c:formatCode>
                <c:ptCount val="13"/>
                <c:pt idx="0">
                  <c:v>136.599807873</c:v>
                </c:pt>
                <c:pt idx="1">
                  <c:v>147.88612799533351</c:v>
                </c:pt>
                <c:pt idx="2">
                  <c:v>159.1724481176671</c:v>
                </c:pt>
                <c:pt idx="3">
                  <c:v>170.45876824000001</c:v>
                </c:pt>
                <c:pt idx="4">
                  <c:v>176.07883928999999</c:v>
                </c:pt>
                <c:pt idx="5">
                  <c:v>185.47986908999999</c:v>
                </c:pt>
                <c:pt idx="6">
                  <c:v>184.49712879999981</c:v>
                </c:pt>
                <c:pt idx="7">
                  <c:v>181.18281529999999</c:v>
                </c:pt>
                <c:pt idx="8">
                  <c:v>178.90792809999999</c:v>
                </c:pt>
                <c:pt idx="9">
                  <c:v>177.74716839999999</c:v>
                </c:pt>
                <c:pt idx="10">
                  <c:v>178.943738</c:v>
                </c:pt>
                <c:pt idx="11">
                  <c:v>181.8680918</c:v>
                </c:pt>
                <c:pt idx="12">
                  <c:v>186.37466610000001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4-462B-AA8E-88EF9752D7D2}"/>
            </c:ext>
          </c:extLst>
        </c:ser>
        <c:ser>
          <c:idx val="3"/>
          <c:order val="1"/>
          <c:tx>
            <c:strRef>
              <c:f>'Charts-primary-energy-by-fuel'!$B$3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'Charts-primary-energy-by-fuel'!$F$3:$R$3</c:f>
              <c:numCache>
                <c:formatCode>General</c:formatCode>
                <c:ptCount val="13"/>
                <c:pt idx="0">
                  <c:v>70.339433999999983</c:v>
                </c:pt>
                <c:pt idx="1">
                  <c:v>79.827531033333116</c:v>
                </c:pt>
                <c:pt idx="2">
                  <c:v>89.315628066666676</c:v>
                </c:pt>
                <c:pt idx="3">
                  <c:v>98.803725100000008</c:v>
                </c:pt>
                <c:pt idx="4">
                  <c:v>113.84478559999999</c:v>
                </c:pt>
                <c:pt idx="5">
                  <c:v>127.4344071</c:v>
                </c:pt>
                <c:pt idx="6">
                  <c:v>147.24968000000001</c:v>
                </c:pt>
                <c:pt idx="7">
                  <c:v>172.5286559999999</c:v>
                </c:pt>
                <c:pt idx="8">
                  <c:v>195.351643</c:v>
                </c:pt>
                <c:pt idx="9">
                  <c:v>214.96060399999999</c:v>
                </c:pt>
                <c:pt idx="10">
                  <c:v>232.88448</c:v>
                </c:pt>
                <c:pt idx="11">
                  <c:v>247.76657499999999</c:v>
                </c:pt>
                <c:pt idx="12">
                  <c:v>260.75867899999992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4-462B-AA8E-88EF9752D7D2}"/>
            </c:ext>
          </c:extLst>
        </c:ser>
        <c:ser>
          <c:idx val="5"/>
          <c:order val="2"/>
          <c:tx>
            <c:strRef>
              <c:f>'Charts-primary-energy-by-fuel'!$B$4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'Charts-primary-energy-by-fuel'!$F$4:$R$4</c:f>
              <c:numCache>
                <c:formatCode>General</c:formatCode>
                <c:ptCount val="13"/>
                <c:pt idx="0">
                  <c:v>92.777378609999772</c:v>
                </c:pt>
                <c:pt idx="1">
                  <c:v>103.3057285133327</c:v>
                </c:pt>
                <c:pt idx="2">
                  <c:v>113.8340784166657</c:v>
                </c:pt>
                <c:pt idx="3">
                  <c:v>124.36242832000001</c:v>
                </c:pt>
                <c:pt idx="4">
                  <c:v>143.25977845</c:v>
                </c:pt>
                <c:pt idx="5">
                  <c:v>168.64010669999999</c:v>
                </c:pt>
                <c:pt idx="6">
                  <c:v>195.29368160000001</c:v>
                </c:pt>
                <c:pt idx="7">
                  <c:v>228.62976800000001</c:v>
                </c:pt>
                <c:pt idx="8">
                  <c:v>257.92236400000002</c:v>
                </c:pt>
                <c:pt idx="9">
                  <c:v>284.37639000000001</c:v>
                </c:pt>
                <c:pt idx="10">
                  <c:v>311.29913799999838</c:v>
                </c:pt>
                <c:pt idx="11">
                  <c:v>336.37865499999998</c:v>
                </c:pt>
                <c:pt idx="12">
                  <c:v>361.21222599999999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4-462B-AA8E-88EF9752D7D2}"/>
            </c:ext>
          </c:extLst>
        </c:ser>
        <c:ser>
          <c:idx val="7"/>
          <c:order val="3"/>
          <c:tx>
            <c:strRef>
              <c:f>'Charts-primary-energy-by-fuel'!$B$5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'Charts-primary-energy-by-fuel'!$F$5:$R$5</c:f>
              <c:numCache>
                <c:formatCode>General</c:formatCode>
                <c:ptCount val="13"/>
                <c:pt idx="0">
                  <c:v>13.379720900000001</c:v>
                </c:pt>
                <c:pt idx="1">
                  <c:v>14.83086523333338</c:v>
                </c:pt>
                <c:pt idx="2">
                  <c:v>16.282009566666709</c:v>
                </c:pt>
                <c:pt idx="3">
                  <c:v>17.733153900000001</c:v>
                </c:pt>
                <c:pt idx="4">
                  <c:v>20.961993400000001</c:v>
                </c:pt>
                <c:pt idx="5">
                  <c:v>22.92034379999998</c:v>
                </c:pt>
                <c:pt idx="6">
                  <c:v>33.951431999999997</c:v>
                </c:pt>
                <c:pt idx="7">
                  <c:v>43.831159</c:v>
                </c:pt>
                <c:pt idx="8">
                  <c:v>54.642747</c:v>
                </c:pt>
                <c:pt idx="9">
                  <c:v>65.470870000000005</c:v>
                </c:pt>
                <c:pt idx="10">
                  <c:v>75.368946999999977</c:v>
                </c:pt>
                <c:pt idx="11">
                  <c:v>84.991496000000026</c:v>
                </c:pt>
                <c:pt idx="12">
                  <c:v>94.308823000000004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4-462B-AA8E-88EF9752D7D2}"/>
            </c:ext>
          </c:extLst>
        </c:ser>
        <c:ser>
          <c:idx val="0"/>
          <c:order val="4"/>
          <c:tx>
            <c:strRef>
              <c:f>'Charts-primary-energy-by-fuel'!$B$6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'Charts-primary-energy-by-fuel'!$F$6:$R$6</c:f>
              <c:numCache>
                <c:formatCode>General</c:formatCode>
                <c:ptCount val="13"/>
                <c:pt idx="0">
                  <c:v>7.246028400000001</c:v>
                </c:pt>
                <c:pt idx="1">
                  <c:v>8.1522271333333247</c:v>
                </c:pt>
                <c:pt idx="2">
                  <c:v>9.0584258666666528</c:v>
                </c:pt>
                <c:pt idx="3">
                  <c:v>9.9646246000000005</c:v>
                </c:pt>
                <c:pt idx="4">
                  <c:v>9.9226372000000005</c:v>
                </c:pt>
                <c:pt idx="5">
                  <c:v>10.895744820999999</c:v>
                </c:pt>
                <c:pt idx="6">
                  <c:v>12.76667996219</c:v>
                </c:pt>
                <c:pt idx="7">
                  <c:v>14.68974220215998</c:v>
                </c:pt>
                <c:pt idx="8">
                  <c:v>17.177418232149972</c:v>
                </c:pt>
                <c:pt idx="9">
                  <c:v>20.172392181129979</c:v>
                </c:pt>
                <c:pt idx="10">
                  <c:v>23.85947280109999</c:v>
                </c:pt>
                <c:pt idx="11">
                  <c:v>27.641629928059981</c:v>
                </c:pt>
                <c:pt idx="12">
                  <c:v>31.409503105979979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4-462B-AA8E-88EF9752D7D2}"/>
            </c:ext>
          </c:extLst>
        </c:ser>
        <c:ser>
          <c:idx val="8"/>
          <c:order val="5"/>
          <c:tx>
            <c:strRef>
              <c:f>'Charts-primary-energy-by-fuel'!$B$7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'Charts-primary-energy-by-fuel'!$F$7:$R$7</c:f>
              <c:numCache>
                <c:formatCode>General</c:formatCode>
                <c:ptCount val="13"/>
                <c:pt idx="0">
                  <c:v>7.8662455748300051</c:v>
                </c:pt>
                <c:pt idx="1">
                  <c:v>8.9641532105566757</c:v>
                </c:pt>
                <c:pt idx="2">
                  <c:v>10.06206084628332</c:v>
                </c:pt>
                <c:pt idx="3">
                  <c:v>11.159968482009999</c:v>
                </c:pt>
                <c:pt idx="4">
                  <c:v>13.98674225799</c:v>
                </c:pt>
                <c:pt idx="5">
                  <c:v>16.954074319109981</c:v>
                </c:pt>
                <c:pt idx="6">
                  <c:v>20.257540245262081</c:v>
                </c:pt>
                <c:pt idx="7">
                  <c:v>23.076327296552879</c:v>
                </c:pt>
                <c:pt idx="8">
                  <c:v>26.38748795553548</c:v>
                </c:pt>
                <c:pt idx="9">
                  <c:v>30.25386945264588</c:v>
                </c:pt>
                <c:pt idx="10">
                  <c:v>33.577043891443097</c:v>
                </c:pt>
                <c:pt idx="11">
                  <c:v>37.165639290611203</c:v>
                </c:pt>
                <c:pt idx="12">
                  <c:v>41.103847232833637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E4-462B-AA8E-88EF9752D7D2}"/>
            </c:ext>
          </c:extLst>
        </c:ser>
        <c:ser>
          <c:idx val="9"/>
          <c:order val="6"/>
          <c:tx>
            <c:strRef>
              <c:f>'Charts-primary-energy-by-fuel'!$B$8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rgbClr val="9FAB92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'Charts-primary-energy-by-fuel'!$F$8:$R$8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6-4EE4-462B-AA8E-88EF9752D7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46256736"/>
        <c:axId val="273715824"/>
      </c:barChart>
      <c:catAx>
        <c:axId val="146256736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27371582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273715824"/>
        <c:scaling>
          <c:orientation val="minMax"/>
          <c:max val="12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146256736"/>
        <c:crosses val="autoZero"/>
        <c:crossBetween val="between"/>
        <c:majorUnit val="200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8.3333333333333297E-3"/>
          <c:y val="1.5524569845435999E-2"/>
          <c:w val="0.99030861767279099"/>
          <c:h val="0.9689508603091280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noFill/>
    </a:ln>
    <a:effectLst/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000317892247"/>
          <c:y val="0.79166703120443305"/>
          <c:w val="0.83593962590440296"/>
          <c:h val="5.20858850976961E-2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'Elec by fuel charts'!$B$2</c:f>
              <c:strCache>
                <c:ptCount val="1"/>
                <c:pt idx="0">
                  <c:v>Oil: w/o CCS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charts'!$F$2:$R$2</c:f>
              <c:numCache>
                <c:formatCode>General</c:formatCode>
                <c:ptCount val="13"/>
                <c:pt idx="0">
                  <c:v>1.301650913888885</c:v>
                </c:pt>
                <c:pt idx="1">
                  <c:v>1.2295925643518471</c:v>
                </c:pt>
                <c:pt idx="2">
                  <c:v>1.15753421481481</c:v>
                </c:pt>
                <c:pt idx="3">
                  <c:v>1.0854758652777741</c:v>
                </c:pt>
                <c:pt idx="4">
                  <c:v>0.95064970972221896</c:v>
                </c:pt>
                <c:pt idx="5">
                  <c:v>0.70637777733610896</c:v>
                </c:pt>
                <c:pt idx="6">
                  <c:v>0.445521770139165</c:v>
                </c:pt>
                <c:pt idx="7">
                  <c:v>0.46965031729955398</c:v>
                </c:pt>
                <c:pt idx="8">
                  <c:v>0.47380890059180403</c:v>
                </c:pt>
                <c:pt idx="9">
                  <c:v>0.46898092584580398</c:v>
                </c:pt>
                <c:pt idx="10">
                  <c:v>0.48809631278834198</c:v>
                </c:pt>
                <c:pt idx="11">
                  <c:v>0.49436310762601499</c:v>
                </c:pt>
                <c:pt idx="12">
                  <c:v>0.50662952929802696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D-47CD-B479-FBB82DE49CBD}"/>
            </c:ext>
          </c:extLst>
        </c:ser>
        <c:ser>
          <c:idx val="2"/>
          <c:order val="1"/>
          <c:tx>
            <c:strRef>
              <c:f>'Elec by fuel charts'!$B$3</c:f>
              <c:strCache>
                <c:ptCount val="1"/>
                <c:pt idx="0">
                  <c:v>Oil: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FF0000" mc:Ignorable="a14" a14:legacySpreadsheetColorIndex="1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charts'!$F$3:$R$3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6D-47CD-B479-FBB82DE49CBD}"/>
            </c:ext>
          </c:extLst>
        </c:ser>
        <c:ser>
          <c:idx val="3"/>
          <c:order val="2"/>
          <c:tx>
            <c:strRef>
              <c:f>'Elec by fuel charts'!$B$4</c:f>
              <c:strCache>
                <c:ptCount val="1"/>
                <c:pt idx="0">
                  <c:v>Natural Gas: w/o CCS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charts'!$F$4:$R$4</c:f>
              <c:numCache>
                <c:formatCode>General</c:formatCode>
                <c:ptCount val="13"/>
                <c:pt idx="0">
                  <c:v>1.555521105277774</c:v>
                </c:pt>
                <c:pt idx="1">
                  <c:v>2.1923696949073981</c:v>
                </c:pt>
                <c:pt idx="2">
                  <c:v>2.8292182845370348</c:v>
                </c:pt>
                <c:pt idx="3">
                  <c:v>3.466066874166656</c:v>
                </c:pt>
                <c:pt idx="4">
                  <c:v>4.5515106869166466</c:v>
                </c:pt>
                <c:pt idx="5">
                  <c:v>6.2977650114444197</c:v>
                </c:pt>
                <c:pt idx="6">
                  <c:v>7.3624524970138703</c:v>
                </c:pt>
                <c:pt idx="7">
                  <c:v>8.4011119562563579</c:v>
                </c:pt>
                <c:pt idx="8">
                  <c:v>9.4324360812249601</c:v>
                </c:pt>
                <c:pt idx="9">
                  <c:v>10.38884556692747</c:v>
                </c:pt>
                <c:pt idx="10">
                  <c:v>11.43135614282107</c:v>
                </c:pt>
                <c:pt idx="11">
                  <c:v>12.410625969073569</c:v>
                </c:pt>
                <c:pt idx="12">
                  <c:v>13.38803070244467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6D-47CD-B479-FBB82DE49CBD}"/>
            </c:ext>
          </c:extLst>
        </c:ser>
        <c:ser>
          <c:idx val="4"/>
          <c:order val="3"/>
          <c:tx>
            <c:strRef>
              <c:f>'Elec by fuel charts'!$B$5</c:f>
              <c:strCache>
                <c:ptCount val="1"/>
                <c:pt idx="0">
                  <c:v>Natural Gas: w/ CCS</c:v>
                </c:pt>
              </c:strCache>
            </c:strRef>
          </c:tx>
          <c:spPr>
            <a:pattFill prst="dkUpDiag">
              <a:fgClr>
                <a:srgbClr xmlns:mc="http://schemas.openxmlformats.org/markup-compatibility/2006" xmlns:a14="http://schemas.microsoft.com/office/drawing/2010/main" val="00CCFF" mc:Ignorable="a14" a14:legacySpreadsheetColorIndex="4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charts'!$F$5:$R$5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6D-47CD-B479-FBB82DE49CBD}"/>
            </c:ext>
          </c:extLst>
        </c:ser>
        <c:ser>
          <c:idx val="5"/>
          <c:order val="4"/>
          <c:tx>
            <c:strRef>
              <c:f>'Elec by fuel charts'!$B$6</c:f>
              <c:strCache>
                <c:ptCount val="1"/>
                <c:pt idx="0">
                  <c:v>Coal: w/o CCS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charts'!$F$6:$R$6</c:f>
              <c:numCache>
                <c:formatCode>General</c:formatCode>
                <c:ptCount val="13"/>
                <c:pt idx="0">
                  <c:v>4.3638217188888762</c:v>
                </c:pt>
                <c:pt idx="1">
                  <c:v>5.3198871289814607</c:v>
                </c:pt>
                <c:pt idx="2">
                  <c:v>6.27595253907407</c:v>
                </c:pt>
                <c:pt idx="3">
                  <c:v>7.2320179491666474</c:v>
                </c:pt>
                <c:pt idx="4">
                  <c:v>8.5915154308333079</c:v>
                </c:pt>
                <c:pt idx="5">
                  <c:v>10.70814918638886</c:v>
                </c:pt>
                <c:pt idx="6">
                  <c:v>12.07643041944441</c:v>
                </c:pt>
                <c:pt idx="7">
                  <c:v>13.54746223944441</c:v>
                </c:pt>
                <c:pt idx="8">
                  <c:v>14.892697302222169</c:v>
                </c:pt>
                <c:pt idx="9">
                  <c:v>16.10378708333327</c:v>
                </c:pt>
                <c:pt idx="10">
                  <c:v>17.442221211110979</c:v>
                </c:pt>
                <c:pt idx="11">
                  <c:v>18.719024478055498</c:v>
                </c:pt>
                <c:pt idx="12">
                  <c:v>20.052290864277701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D-47CD-B479-FBB82DE49CBD}"/>
            </c:ext>
          </c:extLst>
        </c:ser>
        <c:ser>
          <c:idx val="6"/>
          <c:order val="5"/>
          <c:tx>
            <c:strRef>
              <c:f>'Elec by fuel charts'!$B$7</c:f>
              <c:strCache>
                <c:ptCount val="1"/>
                <c:pt idx="0">
                  <c:v>Coal: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993366" mc:Ignorable="a14" a14:legacySpreadsheetColorIndex="61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charts'!$F$7:$R$7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46D-47CD-B479-FBB82DE49CBD}"/>
            </c:ext>
          </c:extLst>
        </c:ser>
        <c:ser>
          <c:idx val="7"/>
          <c:order val="6"/>
          <c:tx>
            <c:strRef>
              <c:f>'Elec by fuel charts'!$B$8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charts'!$F$8:$R$8</c:f>
              <c:numCache>
                <c:formatCode>General</c:formatCode>
                <c:ptCount val="13"/>
                <c:pt idx="0">
                  <c:v>5.2208372030555401E-2</c:v>
                </c:pt>
                <c:pt idx="1">
                  <c:v>8.2010701342591502E-2</c:v>
                </c:pt>
                <c:pt idx="2">
                  <c:v>0.111813030654629</c:v>
                </c:pt>
                <c:pt idx="3">
                  <c:v>0.14161535996666599</c:v>
                </c:pt>
                <c:pt idx="4">
                  <c:v>0.212584524388888</c:v>
                </c:pt>
                <c:pt idx="5">
                  <c:v>0.29570856487499902</c:v>
                </c:pt>
                <c:pt idx="6">
                  <c:v>0.397601677783332</c:v>
                </c:pt>
                <c:pt idx="7">
                  <c:v>0.54478701815555397</c:v>
                </c:pt>
                <c:pt idx="8">
                  <c:v>0.72861145398888605</c:v>
                </c:pt>
                <c:pt idx="9">
                  <c:v>0.93705284112221898</c:v>
                </c:pt>
                <c:pt idx="10">
                  <c:v>1.184355590213884</c:v>
                </c:pt>
                <c:pt idx="11">
                  <c:v>1.453671231941662</c:v>
                </c:pt>
                <c:pt idx="12">
                  <c:v>1.7408498080249939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46D-47CD-B479-FBB82DE49CBD}"/>
            </c:ext>
          </c:extLst>
        </c:ser>
        <c:ser>
          <c:idx val="0"/>
          <c:order val="7"/>
          <c:tx>
            <c:strRef>
              <c:f>'Elec by fuel charts'!$B$9</c:f>
              <c:strCache>
                <c:ptCount val="1"/>
                <c:pt idx="0">
                  <c:v>Biomass: w/ CCS</c:v>
                </c:pt>
              </c:strCache>
            </c:strRef>
          </c:tx>
          <c:spPr>
            <a:pattFill prst="dkUpDiag">
              <a:fgClr>
                <a:srgbClr val="00B050"/>
              </a:fgClr>
              <a:bgClr>
                <a:schemeClr val="bg1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charts'!$F$9:$R$9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46D-47CD-B479-FBB82DE49CBD}"/>
            </c:ext>
          </c:extLst>
        </c:ser>
        <c:ser>
          <c:idx val="8"/>
          <c:order val="8"/>
          <c:tx>
            <c:strRef>
              <c:f>'Elec by fuel charts'!$B$10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charts'!$F$10:$R$10</c:f>
              <c:numCache>
                <c:formatCode>General</c:formatCode>
                <c:ptCount val="13"/>
                <c:pt idx="0">
                  <c:v>2.012785666666661</c:v>
                </c:pt>
                <c:pt idx="1">
                  <c:v>2.264507537037034</c:v>
                </c:pt>
                <c:pt idx="2">
                  <c:v>2.5162294074074079</c:v>
                </c:pt>
                <c:pt idx="3">
                  <c:v>2.7679512777777702</c:v>
                </c:pt>
                <c:pt idx="4">
                  <c:v>2.7562881111111031</c:v>
                </c:pt>
                <c:pt idx="5">
                  <c:v>3.0265957836110999</c:v>
                </c:pt>
                <c:pt idx="6">
                  <c:v>3.5462999894972111</c:v>
                </c:pt>
                <c:pt idx="7">
                  <c:v>4.0804839450444259</c:v>
                </c:pt>
                <c:pt idx="8">
                  <c:v>4.7715050644860906</c:v>
                </c:pt>
                <c:pt idx="9">
                  <c:v>5.6034422725360846</c:v>
                </c:pt>
                <c:pt idx="10">
                  <c:v>6.6276313336388668</c:v>
                </c:pt>
                <c:pt idx="11">
                  <c:v>7.6782305355721929</c:v>
                </c:pt>
                <c:pt idx="12">
                  <c:v>8.7248619738832982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6D-47CD-B479-FBB82DE49CBD}"/>
            </c:ext>
          </c:extLst>
        </c:ser>
        <c:ser>
          <c:idx val="9"/>
          <c:order val="9"/>
          <c:tx>
            <c:strRef>
              <c:f>'Elec by fuel charts'!$B$11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charts'!$F$11:$R$11</c:f>
              <c:numCache>
                <c:formatCode>General</c:formatCode>
                <c:ptCount val="13"/>
                <c:pt idx="0">
                  <c:v>2.1850682152305509</c:v>
                </c:pt>
                <c:pt idx="1">
                  <c:v>2.4900425584879571</c:v>
                </c:pt>
                <c:pt idx="2">
                  <c:v>2.7950169017453712</c:v>
                </c:pt>
                <c:pt idx="3">
                  <c:v>3.099991245002768</c:v>
                </c:pt>
                <c:pt idx="4">
                  <c:v>3.8852061827749891</c:v>
                </c:pt>
                <c:pt idx="5">
                  <c:v>4.7094650886416503</c:v>
                </c:pt>
                <c:pt idx="6">
                  <c:v>5.6270945125727643</c:v>
                </c:pt>
                <c:pt idx="7">
                  <c:v>6.410090915709115</c:v>
                </c:pt>
                <c:pt idx="8">
                  <c:v>7.3298577654264996</c:v>
                </c:pt>
                <c:pt idx="9">
                  <c:v>8.40385262573494</c:v>
                </c:pt>
                <c:pt idx="10">
                  <c:v>9.3269566365119996</c:v>
                </c:pt>
                <c:pt idx="11">
                  <c:v>10.323788691836411</c:v>
                </c:pt>
                <c:pt idx="12">
                  <c:v>11.417735342453771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46D-47CD-B479-FBB82DE49CBD}"/>
            </c:ext>
          </c:extLst>
        </c:ser>
        <c:ser>
          <c:idx val="10"/>
          <c:order val="10"/>
          <c:tx>
            <c:strRef>
              <c:f>'Elec by fuel charts'!$B$12</c:f>
              <c:strCache>
                <c:ptCount val="1"/>
                <c:pt idx="0">
                  <c:v>Electricity Use Reduction</c:v>
                </c:pt>
              </c:strCache>
            </c:strRef>
          </c:tx>
          <c:spPr>
            <a:solidFill>
              <a:srgbClr val="9FAB92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charts'!$F$12:$R$12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A-A46D-47CD-B479-FBB82DE49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1981328"/>
        <c:axId val="151981888"/>
      </c:barChart>
      <c:catAx>
        <c:axId val="151981328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151981888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51981888"/>
        <c:scaling>
          <c:orientation val="minMax"/>
          <c:max val="3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151981328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5.3040244969378599E-3"/>
          <c:y val="0"/>
          <c:w val="0.97802930883639505"/>
          <c:h val="0.99280001458151101"/>
        </c:manualLayout>
      </c:layout>
      <c:overlay val="0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90863265618365"/>
          <c:y val="3.1847646951107797E-2"/>
          <c:w val="0.74614209588858404"/>
          <c:h val="0.85505991983560203"/>
        </c:manualLayout>
      </c:layout>
      <c:areaChart>
        <c:grouping val="stacked"/>
        <c:varyColors val="0"/>
        <c:ser>
          <c:idx val="0"/>
          <c:order val="2"/>
          <c:tx>
            <c:strRef>
              <c:f>'C:\Users\d3y419\Desktop\naturalgas\NATURE-GAS-FINAL\[multi-model-gas-lit-h4.xlsx]RF5'!$A$21</c:f>
              <c:strCache>
                <c:ptCount val="1"/>
              </c:strCache>
            </c:strRef>
          </c:tx>
          <c:spPr>
            <a:noFill/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'C:\Users\d3y419\Desktop\naturalgas\NATURE-GAS-FINAL\[multi-model-gas-lit-h4.xlsx]RF5'!$H$21:$L$21</c:f>
              <c:numCache>
                <c:formatCode>General</c:formatCode>
                <c:ptCount val="5"/>
                <c:pt idx="0">
                  <c:v>1.3162510000000001</c:v>
                </c:pt>
                <c:pt idx="1">
                  <c:v>1.4903869999999999</c:v>
                </c:pt>
                <c:pt idx="2">
                  <c:v>2.016573999999999</c:v>
                </c:pt>
                <c:pt idx="3">
                  <c:v>2.667961</c:v>
                </c:pt>
                <c:pt idx="4">
                  <c:v>3.382962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6E-4F9C-A317-F104B30014E1}"/>
            </c:ext>
          </c:extLst>
        </c:ser>
        <c:ser>
          <c:idx val="4"/>
          <c:order val="3"/>
          <c:tx>
            <c:strRef>
              <c:f>'C:\Users\d3y419\Desktop\naturalgas\NATURE-GAS-FINAL\[multi-model-gas-lit-h4.xlsx]RF5'!$A$23</c:f>
              <c:strCache>
                <c:ptCount val="1"/>
                <c:pt idx="0">
                  <c:v>Literature Range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'C:\Users\d3y419\Desktop\naturalgas\NATURE-GAS-FINAL\[multi-model-gas-lit-h4.xlsx]RF5'!$H$23:$L$23</c:f>
              <c:numCache>
                <c:formatCode>General</c:formatCode>
                <c:ptCount val="5"/>
                <c:pt idx="0">
                  <c:v>1.5907027615189031</c:v>
                </c:pt>
                <c:pt idx="1">
                  <c:v>1.9466492787278551</c:v>
                </c:pt>
                <c:pt idx="2">
                  <c:v>2.0512225630269012</c:v>
                </c:pt>
                <c:pt idx="3">
                  <c:v>2.0810065403377598</c:v>
                </c:pt>
                <c:pt idx="4">
                  <c:v>2.082527006517044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6E-4F9C-A317-F104B300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658560"/>
        <c:axId val="98668544"/>
      </c:areaChar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'C:\Users\d3y419\Desktop\naturalgas\NATURE-GAS-FINAL\[multi-model-gas-lit-h4.xlsx]RF5'!$A$19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'C:\Users\d3y419\Desktop\naturalgas\NATURE-GAS-FINAL\[multi-model-gas-lit-h4.xlsx]RF5'!$H$7:$L$7</c:f>
              <c:numCache>
                <c:formatCode>General</c:formatCode>
                <c:ptCount val="5"/>
                <c:pt idx="0">
                  <c:v>2.06</c:v>
                </c:pt>
                <c:pt idx="1">
                  <c:v>2.54</c:v>
                </c:pt>
                <c:pt idx="2">
                  <c:v>3.11</c:v>
                </c:pt>
                <c:pt idx="3">
                  <c:v>3.71</c:v>
                </c:pt>
                <c:pt idx="4">
                  <c:v>4.28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C6E-4F9C-A317-F104B30014E1}"/>
            </c:ext>
          </c:extLst>
        </c:ser>
        <c:ser>
          <c:idx val="2"/>
          <c:order val="1"/>
          <c:tx>
            <c:strRef>
              <c:f>'C:\Users\d3y419\Desktop\naturalgas\NATURE-GAS-FINAL\[multi-model-gas-lit-h4.xlsx]RF5'!$A$20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'C:\Users\d3y419\Desktop\naturalgas\NATURE-GAS-FINAL\[multi-model-gas-lit-h4.xlsx]RF5'!$H$8:$L$8</c:f>
              <c:numCache>
                <c:formatCode>General</c:formatCode>
                <c:ptCount val="5"/>
                <c:pt idx="0">
                  <c:v>2.058275899999999</c:v>
                </c:pt>
                <c:pt idx="1">
                  <c:v>2.5379311000000002</c:v>
                </c:pt>
                <c:pt idx="2">
                  <c:v>3.1154077</c:v>
                </c:pt>
                <c:pt idx="3">
                  <c:v>3.7188743</c:v>
                </c:pt>
                <c:pt idx="4">
                  <c:v>4.3038977000000003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C6E-4F9C-A317-F104B300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658560"/>
        <c:axId val="98668544"/>
      </c:lineChart>
      <c:catAx>
        <c:axId val="9865856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98668544"/>
        <c:crossesAt val="-999000000"/>
        <c:auto val="0"/>
        <c:lblAlgn val="ctr"/>
        <c:lblOffset val="100"/>
        <c:tickLblSkip val="1"/>
        <c:noMultiLvlLbl val="0"/>
      </c:catAx>
      <c:valAx>
        <c:axId val="98668544"/>
        <c:scaling>
          <c:orientation val="minMax"/>
          <c:max val="6"/>
        </c:scaling>
        <c:delete val="0"/>
        <c:axPos val="l"/>
        <c:majorGridlines/>
        <c:numFmt formatCode="0" sourceLinked="0"/>
        <c:majorTickMark val="out"/>
        <c:minorTickMark val="none"/>
        <c:tickLblPos val="none"/>
        <c:crossAx val="98658560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000317892247"/>
          <c:y val="0.79166703120443305"/>
          <c:w val="0.83593962590440296"/>
          <c:h val="5.20858850976961E-2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'Elec by fuel charts'!$B$2</c:f>
              <c:strCache>
                <c:ptCount val="1"/>
                <c:pt idx="0">
                  <c:v>Oil: w/o CCS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charts'!$F$2:$R$2</c:f>
              <c:numCache>
                <c:formatCode>General</c:formatCode>
                <c:ptCount val="13"/>
                <c:pt idx="0">
                  <c:v>1.301650913888885</c:v>
                </c:pt>
                <c:pt idx="1">
                  <c:v>1.2295925643518471</c:v>
                </c:pt>
                <c:pt idx="2">
                  <c:v>1.15753421481481</c:v>
                </c:pt>
                <c:pt idx="3">
                  <c:v>1.0854758652777741</c:v>
                </c:pt>
                <c:pt idx="4">
                  <c:v>0.95064970972221896</c:v>
                </c:pt>
                <c:pt idx="5">
                  <c:v>0.70637777733610896</c:v>
                </c:pt>
                <c:pt idx="6">
                  <c:v>0.445521770139165</c:v>
                </c:pt>
                <c:pt idx="7">
                  <c:v>0.46965031729955398</c:v>
                </c:pt>
                <c:pt idx="8">
                  <c:v>0.47380890059180403</c:v>
                </c:pt>
                <c:pt idx="9">
                  <c:v>0.46898092584580398</c:v>
                </c:pt>
                <c:pt idx="10">
                  <c:v>0.48809631278834198</c:v>
                </c:pt>
                <c:pt idx="11">
                  <c:v>0.49436310762601499</c:v>
                </c:pt>
                <c:pt idx="12">
                  <c:v>0.50662952929802696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63-4D59-B140-04A9A0E4C538}"/>
            </c:ext>
          </c:extLst>
        </c:ser>
        <c:ser>
          <c:idx val="2"/>
          <c:order val="1"/>
          <c:tx>
            <c:strRef>
              <c:f>'Elec by fuel charts'!$B$3</c:f>
              <c:strCache>
                <c:ptCount val="1"/>
                <c:pt idx="0">
                  <c:v>Oil: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FF0000" mc:Ignorable="a14" a14:legacySpreadsheetColorIndex="1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charts'!$F$3:$R$3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63-4D59-B140-04A9A0E4C538}"/>
            </c:ext>
          </c:extLst>
        </c:ser>
        <c:ser>
          <c:idx val="3"/>
          <c:order val="2"/>
          <c:tx>
            <c:strRef>
              <c:f>'Elec by fuel charts'!$B$4</c:f>
              <c:strCache>
                <c:ptCount val="1"/>
                <c:pt idx="0">
                  <c:v>Natural Gas: w/o CCS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charts'!$F$4:$R$4</c:f>
              <c:numCache>
                <c:formatCode>General</c:formatCode>
                <c:ptCount val="13"/>
                <c:pt idx="0">
                  <c:v>1.555521105277774</c:v>
                </c:pt>
                <c:pt idx="1">
                  <c:v>2.1923696949073981</c:v>
                </c:pt>
                <c:pt idx="2">
                  <c:v>2.8292182845370348</c:v>
                </c:pt>
                <c:pt idx="3">
                  <c:v>3.466066874166656</c:v>
                </c:pt>
                <c:pt idx="4">
                  <c:v>4.5515106869166466</c:v>
                </c:pt>
                <c:pt idx="5">
                  <c:v>6.2977650114444197</c:v>
                </c:pt>
                <c:pt idx="6">
                  <c:v>7.3624524970138703</c:v>
                </c:pt>
                <c:pt idx="7">
                  <c:v>8.4011119562563579</c:v>
                </c:pt>
                <c:pt idx="8">
                  <c:v>9.4324360812249601</c:v>
                </c:pt>
                <c:pt idx="9">
                  <c:v>10.38884556692747</c:v>
                </c:pt>
                <c:pt idx="10">
                  <c:v>11.43135614282107</c:v>
                </c:pt>
                <c:pt idx="11">
                  <c:v>12.410625969073569</c:v>
                </c:pt>
                <c:pt idx="12">
                  <c:v>13.38803070244467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63-4D59-B140-04A9A0E4C538}"/>
            </c:ext>
          </c:extLst>
        </c:ser>
        <c:ser>
          <c:idx val="4"/>
          <c:order val="3"/>
          <c:tx>
            <c:strRef>
              <c:f>'Elec by fuel charts'!$B$5</c:f>
              <c:strCache>
                <c:ptCount val="1"/>
                <c:pt idx="0">
                  <c:v>Natural Gas: w/ CCS</c:v>
                </c:pt>
              </c:strCache>
            </c:strRef>
          </c:tx>
          <c:spPr>
            <a:pattFill prst="dkUpDiag">
              <a:fgClr>
                <a:srgbClr xmlns:mc="http://schemas.openxmlformats.org/markup-compatibility/2006" xmlns:a14="http://schemas.microsoft.com/office/drawing/2010/main" val="00CCFF" mc:Ignorable="a14" a14:legacySpreadsheetColorIndex="4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charts'!$F$5:$R$5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63-4D59-B140-04A9A0E4C538}"/>
            </c:ext>
          </c:extLst>
        </c:ser>
        <c:ser>
          <c:idx val="5"/>
          <c:order val="4"/>
          <c:tx>
            <c:strRef>
              <c:f>'Elec by fuel charts'!$B$6</c:f>
              <c:strCache>
                <c:ptCount val="1"/>
                <c:pt idx="0">
                  <c:v>Coal: w/o CCS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charts'!$F$6:$R$6</c:f>
              <c:numCache>
                <c:formatCode>General</c:formatCode>
                <c:ptCount val="13"/>
                <c:pt idx="0">
                  <c:v>4.3638217188888762</c:v>
                </c:pt>
                <c:pt idx="1">
                  <c:v>5.3198871289814607</c:v>
                </c:pt>
                <c:pt idx="2">
                  <c:v>6.27595253907407</c:v>
                </c:pt>
                <c:pt idx="3">
                  <c:v>7.2320179491666474</c:v>
                </c:pt>
                <c:pt idx="4">
                  <c:v>8.5915154308333079</c:v>
                </c:pt>
                <c:pt idx="5">
                  <c:v>10.70814918638886</c:v>
                </c:pt>
                <c:pt idx="6">
                  <c:v>12.07643041944441</c:v>
                </c:pt>
                <c:pt idx="7">
                  <c:v>13.54746223944441</c:v>
                </c:pt>
                <c:pt idx="8">
                  <c:v>14.892697302222169</c:v>
                </c:pt>
                <c:pt idx="9">
                  <c:v>16.10378708333327</c:v>
                </c:pt>
                <c:pt idx="10">
                  <c:v>17.442221211110979</c:v>
                </c:pt>
                <c:pt idx="11">
                  <c:v>18.719024478055498</c:v>
                </c:pt>
                <c:pt idx="12">
                  <c:v>20.052290864277701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63-4D59-B140-04A9A0E4C538}"/>
            </c:ext>
          </c:extLst>
        </c:ser>
        <c:ser>
          <c:idx val="6"/>
          <c:order val="5"/>
          <c:tx>
            <c:strRef>
              <c:f>'Elec by fuel charts'!$B$7</c:f>
              <c:strCache>
                <c:ptCount val="1"/>
                <c:pt idx="0">
                  <c:v>Coal: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993366" mc:Ignorable="a14" a14:legacySpreadsheetColorIndex="61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charts'!$F$7:$R$7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63-4D59-B140-04A9A0E4C538}"/>
            </c:ext>
          </c:extLst>
        </c:ser>
        <c:ser>
          <c:idx val="7"/>
          <c:order val="6"/>
          <c:tx>
            <c:strRef>
              <c:f>'Elec by fuel charts'!$B$8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charts'!$F$8:$R$8</c:f>
              <c:numCache>
                <c:formatCode>General</c:formatCode>
                <c:ptCount val="13"/>
                <c:pt idx="0">
                  <c:v>5.2208372030555401E-2</c:v>
                </c:pt>
                <c:pt idx="1">
                  <c:v>8.2010701342591502E-2</c:v>
                </c:pt>
                <c:pt idx="2">
                  <c:v>0.111813030654629</c:v>
                </c:pt>
                <c:pt idx="3">
                  <c:v>0.14161535996666599</c:v>
                </c:pt>
                <c:pt idx="4">
                  <c:v>0.212584524388888</c:v>
                </c:pt>
                <c:pt idx="5">
                  <c:v>0.29570856487499902</c:v>
                </c:pt>
                <c:pt idx="6">
                  <c:v>0.397601677783332</c:v>
                </c:pt>
                <c:pt idx="7">
                  <c:v>0.54478701815555397</c:v>
                </c:pt>
                <c:pt idx="8">
                  <c:v>0.72861145398888605</c:v>
                </c:pt>
                <c:pt idx="9">
                  <c:v>0.93705284112221898</c:v>
                </c:pt>
                <c:pt idx="10">
                  <c:v>1.184355590213884</c:v>
                </c:pt>
                <c:pt idx="11">
                  <c:v>1.453671231941662</c:v>
                </c:pt>
                <c:pt idx="12">
                  <c:v>1.7408498080249939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63-4D59-B140-04A9A0E4C538}"/>
            </c:ext>
          </c:extLst>
        </c:ser>
        <c:ser>
          <c:idx val="0"/>
          <c:order val="7"/>
          <c:tx>
            <c:strRef>
              <c:f>'Elec by fuel charts'!$B$9</c:f>
              <c:strCache>
                <c:ptCount val="1"/>
                <c:pt idx="0">
                  <c:v>Biomass: w/ CCS</c:v>
                </c:pt>
              </c:strCache>
            </c:strRef>
          </c:tx>
          <c:spPr>
            <a:pattFill prst="dkUpDiag">
              <a:fgClr>
                <a:srgbClr val="00B050"/>
              </a:fgClr>
              <a:bgClr>
                <a:schemeClr val="bg1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charts'!$F$9:$R$9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763-4D59-B140-04A9A0E4C538}"/>
            </c:ext>
          </c:extLst>
        </c:ser>
        <c:ser>
          <c:idx val="8"/>
          <c:order val="8"/>
          <c:tx>
            <c:strRef>
              <c:f>'Elec by fuel charts'!$B$10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charts'!$F$10:$R$10</c:f>
              <c:numCache>
                <c:formatCode>General</c:formatCode>
                <c:ptCount val="13"/>
                <c:pt idx="0">
                  <c:v>2.012785666666661</c:v>
                </c:pt>
                <c:pt idx="1">
                  <c:v>2.264507537037034</c:v>
                </c:pt>
                <c:pt idx="2">
                  <c:v>2.5162294074074079</c:v>
                </c:pt>
                <c:pt idx="3">
                  <c:v>2.7679512777777702</c:v>
                </c:pt>
                <c:pt idx="4">
                  <c:v>2.7562881111111031</c:v>
                </c:pt>
                <c:pt idx="5">
                  <c:v>3.0265957836110999</c:v>
                </c:pt>
                <c:pt idx="6">
                  <c:v>3.5462999894972111</c:v>
                </c:pt>
                <c:pt idx="7">
                  <c:v>4.0804839450444259</c:v>
                </c:pt>
                <c:pt idx="8">
                  <c:v>4.7715050644860906</c:v>
                </c:pt>
                <c:pt idx="9">
                  <c:v>5.6034422725360846</c:v>
                </c:pt>
                <c:pt idx="10">
                  <c:v>6.6276313336388668</c:v>
                </c:pt>
                <c:pt idx="11">
                  <c:v>7.6782305355721929</c:v>
                </c:pt>
                <c:pt idx="12">
                  <c:v>8.7248619738832982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63-4D59-B140-04A9A0E4C538}"/>
            </c:ext>
          </c:extLst>
        </c:ser>
        <c:ser>
          <c:idx val="9"/>
          <c:order val="9"/>
          <c:tx>
            <c:strRef>
              <c:f>'Elec by fuel charts'!$B$11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charts'!$F$11:$R$11</c:f>
              <c:numCache>
                <c:formatCode>General</c:formatCode>
                <c:ptCount val="13"/>
                <c:pt idx="0">
                  <c:v>2.1850682152305509</c:v>
                </c:pt>
                <c:pt idx="1">
                  <c:v>2.4900425584879571</c:v>
                </c:pt>
                <c:pt idx="2">
                  <c:v>2.7950169017453712</c:v>
                </c:pt>
                <c:pt idx="3">
                  <c:v>3.099991245002768</c:v>
                </c:pt>
                <c:pt idx="4">
                  <c:v>3.8852061827749891</c:v>
                </c:pt>
                <c:pt idx="5">
                  <c:v>4.7094650886416503</c:v>
                </c:pt>
                <c:pt idx="6">
                  <c:v>5.6270945125727643</c:v>
                </c:pt>
                <c:pt idx="7">
                  <c:v>6.410090915709115</c:v>
                </c:pt>
                <c:pt idx="8">
                  <c:v>7.3298577654264996</c:v>
                </c:pt>
                <c:pt idx="9">
                  <c:v>8.40385262573494</c:v>
                </c:pt>
                <c:pt idx="10">
                  <c:v>9.3269566365119996</c:v>
                </c:pt>
                <c:pt idx="11">
                  <c:v>10.323788691836411</c:v>
                </c:pt>
                <c:pt idx="12">
                  <c:v>11.417735342453771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763-4D59-B140-04A9A0E4C538}"/>
            </c:ext>
          </c:extLst>
        </c:ser>
        <c:ser>
          <c:idx val="10"/>
          <c:order val="10"/>
          <c:tx>
            <c:strRef>
              <c:f>'Elec by fuel charts'!$B$12</c:f>
              <c:strCache>
                <c:ptCount val="1"/>
                <c:pt idx="0">
                  <c:v>Electricity Use Reduction</c:v>
                </c:pt>
              </c:strCache>
            </c:strRef>
          </c:tx>
          <c:spPr>
            <a:solidFill>
              <a:srgbClr val="9FAB92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charts'!$F$12:$R$12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A-3763-4D59-B140-04A9A0E4C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634676944"/>
        <c:axId val="634677504"/>
      </c:barChart>
      <c:catAx>
        <c:axId val="634676944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63467750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634677504"/>
        <c:scaling>
          <c:orientation val="minMax"/>
          <c:max val="3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634676944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5.3040244969378599E-3"/>
          <c:y val="0"/>
          <c:w val="0.97802930883639505"/>
          <c:h val="0.99280001458151101"/>
        </c:manualLayout>
      </c:layout>
      <c:overlay val="0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000317892247"/>
          <c:y val="0.79166703120443305"/>
          <c:w val="0.83593962590440296"/>
          <c:h val="5.20858850976961E-2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'Elec by fuel charts'!$B$2</c:f>
              <c:strCache>
                <c:ptCount val="1"/>
                <c:pt idx="0">
                  <c:v>Oil: w/o CCS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charts'!$F$2:$R$2</c:f>
              <c:numCache>
                <c:formatCode>General</c:formatCode>
                <c:ptCount val="13"/>
                <c:pt idx="0">
                  <c:v>1.301650913888885</c:v>
                </c:pt>
                <c:pt idx="1">
                  <c:v>1.2295925643518471</c:v>
                </c:pt>
                <c:pt idx="2">
                  <c:v>1.15753421481481</c:v>
                </c:pt>
                <c:pt idx="3">
                  <c:v>1.0854758652777741</c:v>
                </c:pt>
                <c:pt idx="4">
                  <c:v>0.95064970972221896</c:v>
                </c:pt>
                <c:pt idx="5">
                  <c:v>0.70637777733610896</c:v>
                </c:pt>
                <c:pt idx="6">
                  <c:v>0.445521770139165</c:v>
                </c:pt>
                <c:pt idx="7">
                  <c:v>0.46965031729955398</c:v>
                </c:pt>
                <c:pt idx="8">
                  <c:v>0.47380890059180403</c:v>
                </c:pt>
                <c:pt idx="9">
                  <c:v>0.46898092584580398</c:v>
                </c:pt>
                <c:pt idx="10">
                  <c:v>0.48809631278834198</c:v>
                </c:pt>
                <c:pt idx="11">
                  <c:v>0.49436310762601499</c:v>
                </c:pt>
                <c:pt idx="12">
                  <c:v>0.50662952929802696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1C-4058-877C-717606501B59}"/>
            </c:ext>
          </c:extLst>
        </c:ser>
        <c:ser>
          <c:idx val="2"/>
          <c:order val="1"/>
          <c:tx>
            <c:strRef>
              <c:f>'Elec by fuel charts'!$B$3</c:f>
              <c:strCache>
                <c:ptCount val="1"/>
                <c:pt idx="0">
                  <c:v>Oil: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FF0000" mc:Ignorable="a14" a14:legacySpreadsheetColorIndex="1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charts'!$F$3:$R$3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1C-4058-877C-717606501B59}"/>
            </c:ext>
          </c:extLst>
        </c:ser>
        <c:ser>
          <c:idx val="3"/>
          <c:order val="2"/>
          <c:tx>
            <c:strRef>
              <c:f>'Elec by fuel charts'!$B$4</c:f>
              <c:strCache>
                <c:ptCount val="1"/>
                <c:pt idx="0">
                  <c:v>Natural Gas: w/o CCS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charts'!$F$4:$R$4</c:f>
              <c:numCache>
                <c:formatCode>General</c:formatCode>
                <c:ptCount val="13"/>
                <c:pt idx="0">
                  <c:v>1.555521105277774</c:v>
                </c:pt>
                <c:pt idx="1">
                  <c:v>2.1923696949073981</c:v>
                </c:pt>
                <c:pt idx="2">
                  <c:v>2.8292182845370348</c:v>
                </c:pt>
                <c:pt idx="3">
                  <c:v>3.466066874166656</c:v>
                </c:pt>
                <c:pt idx="4">
                  <c:v>4.5515106869166466</c:v>
                </c:pt>
                <c:pt idx="5">
                  <c:v>6.2977650114444197</c:v>
                </c:pt>
                <c:pt idx="6">
                  <c:v>7.3624524970138703</c:v>
                </c:pt>
                <c:pt idx="7">
                  <c:v>8.4011119562563579</c:v>
                </c:pt>
                <c:pt idx="8">
                  <c:v>9.4324360812249601</c:v>
                </c:pt>
                <c:pt idx="9">
                  <c:v>10.38884556692747</c:v>
                </c:pt>
                <c:pt idx="10">
                  <c:v>11.43135614282107</c:v>
                </c:pt>
                <c:pt idx="11">
                  <c:v>12.410625969073569</c:v>
                </c:pt>
                <c:pt idx="12">
                  <c:v>13.38803070244467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1C-4058-877C-717606501B59}"/>
            </c:ext>
          </c:extLst>
        </c:ser>
        <c:ser>
          <c:idx val="4"/>
          <c:order val="3"/>
          <c:tx>
            <c:strRef>
              <c:f>'Elec by fuel charts'!$B$5</c:f>
              <c:strCache>
                <c:ptCount val="1"/>
                <c:pt idx="0">
                  <c:v>Natural Gas: w/ CCS</c:v>
                </c:pt>
              </c:strCache>
            </c:strRef>
          </c:tx>
          <c:spPr>
            <a:pattFill prst="dkUpDiag">
              <a:fgClr>
                <a:srgbClr xmlns:mc="http://schemas.openxmlformats.org/markup-compatibility/2006" xmlns:a14="http://schemas.microsoft.com/office/drawing/2010/main" val="00CCFF" mc:Ignorable="a14" a14:legacySpreadsheetColorIndex="4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charts'!$F$5:$R$5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A1C-4058-877C-717606501B59}"/>
            </c:ext>
          </c:extLst>
        </c:ser>
        <c:ser>
          <c:idx val="5"/>
          <c:order val="4"/>
          <c:tx>
            <c:strRef>
              <c:f>'Elec by fuel charts'!$B$6</c:f>
              <c:strCache>
                <c:ptCount val="1"/>
                <c:pt idx="0">
                  <c:v>Coal: w/o CCS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charts'!$F$6:$R$6</c:f>
              <c:numCache>
                <c:formatCode>General</c:formatCode>
                <c:ptCount val="13"/>
                <c:pt idx="0">
                  <c:v>4.3638217188888762</c:v>
                </c:pt>
                <c:pt idx="1">
                  <c:v>5.3198871289814607</c:v>
                </c:pt>
                <c:pt idx="2">
                  <c:v>6.27595253907407</c:v>
                </c:pt>
                <c:pt idx="3">
                  <c:v>7.2320179491666474</c:v>
                </c:pt>
                <c:pt idx="4">
                  <c:v>8.5915154308333079</c:v>
                </c:pt>
                <c:pt idx="5">
                  <c:v>10.70814918638886</c:v>
                </c:pt>
                <c:pt idx="6">
                  <c:v>12.07643041944441</c:v>
                </c:pt>
                <c:pt idx="7">
                  <c:v>13.54746223944441</c:v>
                </c:pt>
                <c:pt idx="8">
                  <c:v>14.892697302222169</c:v>
                </c:pt>
                <c:pt idx="9">
                  <c:v>16.10378708333327</c:v>
                </c:pt>
                <c:pt idx="10">
                  <c:v>17.442221211110979</c:v>
                </c:pt>
                <c:pt idx="11">
                  <c:v>18.719024478055498</c:v>
                </c:pt>
                <c:pt idx="12">
                  <c:v>20.052290864277701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1C-4058-877C-717606501B59}"/>
            </c:ext>
          </c:extLst>
        </c:ser>
        <c:ser>
          <c:idx val="6"/>
          <c:order val="5"/>
          <c:tx>
            <c:strRef>
              <c:f>'Elec by fuel charts'!$B$7</c:f>
              <c:strCache>
                <c:ptCount val="1"/>
                <c:pt idx="0">
                  <c:v>Coal: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993366" mc:Ignorable="a14" a14:legacySpreadsheetColorIndex="61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charts'!$F$7:$R$7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A1C-4058-877C-717606501B59}"/>
            </c:ext>
          </c:extLst>
        </c:ser>
        <c:ser>
          <c:idx val="7"/>
          <c:order val="6"/>
          <c:tx>
            <c:strRef>
              <c:f>'Elec by fuel charts'!$B$8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charts'!$F$8:$R$8</c:f>
              <c:numCache>
                <c:formatCode>General</c:formatCode>
                <c:ptCount val="13"/>
                <c:pt idx="0">
                  <c:v>5.2208372030555401E-2</c:v>
                </c:pt>
                <c:pt idx="1">
                  <c:v>8.2010701342591502E-2</c:v>
                </c:pt>
                <c:pt idx="2">
                  <c:v>0.111813030654629</c:v>
                </c:pt>
                <c:pt idx="3">
                  <c:v>0.14161535996666599</c:v>
                </c:pt>
                <c:pt idx="4">
                  <c:v>0.212584524388888</c:v>
                </c:pt>
                <c:pt idx="5">
                  <c:v>0.29570856487499902</c:v>
                </c:pt>
                <c:pt idx="6">
                  <c:v>0.397601677783332</c:v>
                </c:pt>
                <c:pt idx="7">
                  <c:v>0.54478701815555397</c:v>
                </c:pt>
                <c:pt idx="8">
                  <c:v>0.72861145398888605</c:v>
                </c:pt>
                <c:pt idx="9">
                  <c:v>0.93705284112221898</c:v>
                </c:pt>
                <c:pt idx="10">
                  <c:v>1.184355590213884</c:v>
                </c:pt>
                <c:pt idx="11">
                  <c:v>1.453671231941662</c:v>
                </c:pt>
                <c:pt idx="12">
                  <c:v>1.7408498080249939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1C-4058-877C-717606501B59}"/>
            </c:ext>
          </c:extLst>
        </c:ser>
        <c:ser>
          <c:idx val="0"/>
          <c:order val="7"/>
          <c:tx>
            <c:strRef>
              <c:f>'Elec by fuel charts'!$B$9</c:f>
              <c:strCache>
                <c:ptCount val="1"/>
                <c:pt idx="0">
                  <c:v>Biomass: w/ CCS</c:v>
                </c:pt>
              </c:strCache>
            </c:strRef>
          </c:tx>
          <c:spPr>
            <a:pattFill prst="dkUpDiag">
              <a:fgClr>
                <a:srgbClr val="00B050"/>
              </a:fgClr>
              <a:bgClr>
                <a:schemeClr val="bg1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charts'!$F$9:$R$9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A1C-4058-877C-717606501B59}"/>
            </c:ext>
          </c:extLst>
        </c:ser>
        <c:ser>
          <c:idx val="8"/>
          <c:order val="8"/>
          <c:tx>
            <c:strRef>
              <c:f>'Elec by fuel charts'!$B$10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charts'!$F$10:$R$10</c:f>
              <c:numCache>
                <c:formatCode>General</c:formatCode>
                <c:ptCount val="13"/>
                <c:pt idx="0">
                  <c:v>2.012785666666661</c:v>
                </c:pt>
                <c:pt idx="1">
                  <c:v>2.264507537037034</c:v>
                </c:pt>
                <c:pt idx="2">
                  <c:v>2.5162294074074079</c:v>
                </c:pt>
                <c:pt idx="3">
                  <c:v>2.7679512777777702</c:v>
                </c:pt>
                <c:pt idx="4">
                  <c:v>2.7562881111111031</c:v>
                </c:pt>
                <c:pt idx="5">
                  <c:v>3.0265957836110999</c:v>
                </c:pt>
                <c:pt idx="6">
                  <c:v>3.5462999894972111</c:v>
                </c:pt>
                <c:pt idx="7">
                  <c:v>4.0804839450444259</c:v>
                </c:pt>
                <c:pt idx="8">
                  <c:v>4.7715050644860906</c:v>
                </c:pt>
                <c:pt idx="9">
                  <c:v>5.6034422725360846</c:v>
                </c:pt>
                <c:pt idx="10">
                  <c:v>6.6276313336388668</c:v>
                </c:pt>
                <c:pt idx="11">
                  <c:v>7.6782305355721929</c:v>
                </c:pt>
                <c:pt idx="12">
                  <c:v>8.7248619738832982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1C-4058-877C-717606501B59}"/>
            </c:ext>
          </c:extLst>
        </c:ser>
        <c:ser>
          <c:idx val="9"/>
          <c:order val="9"/>
          <c:tx>
            <c:strRef>
              <c:f>'Elec by fuel charts'!$B$11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charts'!$F$11:$R$11</c:f>
              <c:numCache>
                <c:formatCode>General</c:formatCode>
                <c:ptCount val="13"/>
                <c:pt idx="0">
                  <c:v>2.1850682152305509</c:v>
                </c:pt>
                <c:pt idx="1">
                  <c:v>2.4900425584879571</c:v>
                </c:pt>
                <c:pt idx="2">
                  <c:v>2.7950169017453712</c:v>
                </c:pt>
                <c:pt idx="3">
                  <c:v>3.099991245002768</c:v>
                </c:pt>
                <c:pt idx="4">
                  <c:v>3.8852061827749891</c:v>
                </c:pt>
                <c:pt idx="5">
                  <c:v>4.7094650886416503</c:v>
                </c:pt>
                <c:pt idx="6">
                  <c:v>5.6270945125727643</c:v>
                </c:pt>
                <c:pt idx="7">
                  <c:v>6.410090915709115</c:v>
                </c:pt>
                <c:pt idx="8">
                  <c:v>7.3298577654264996</c:v>
                </c:pt>
                <c:pt idx="9">
                  <c:v>8.40385262573494</c:v>
                </c:pt>
                <c:pt idx="10">
                  <c:v>9.3269566365119996</c:v>
                </c:pt>
                <c:pt idx="11">
                  <c:v>10.323788691836411</c:v>
                </c:pt>
                <c:pt idx="12">
                  <c:v>11.417735342453771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1C-4058-877C-717606501B59}"/>
            </c:ext>
          </c:extLst>
        </c:ser>
        <c:ser>
          <c:idx val="10"/>
          <c:order val="10"/>
          <c:tx>
            <c:strRef>
              <c:f>'Elec by fuel charts'!$B$12</c:f>
              <c:strCache>
                <c:ptCount val="1"/>
                <c:pt idx="0">
                  <c:v>Electricity Use Reduction</c:v>
                </c:pt>
              </c:strCache>
            </c:strRef>
          </c:tx>
          <c:spPr>
            <a:solidFill>
              <a:srgbClr val="9FAB92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charts'!$F$12:$R$12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A-8A1C-4058-877C-717606501B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82231168"/>
        <c:axId val="382231728"/>
      </c:barChart>
      <c:catAx>
        <c:axId val="382231168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382231728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382231728"/>
        <c:scaling>
          <c:orientation val="minMax"/>
          <c:max val="3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382231168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5.3040244969378599E-3"/>
          <c:y val="0"/>
          <c:w val="0.97802930883639505"/>
          <c:h val="0.99280001458151101"/>
        </c:manualLayout>
      </c:layout>
      <c:overlay val="0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000317892247"/>
          <c:y val="0.79166703120443305"/>
          <c:w val="0.83593962590440296"/>
          <c:h val="5.20858850976961E-2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'Elec by fuel charts'!$B$2</c:f>
              <c:strCache>
                <c:ptCount val="1"/>
                <c:pt idx="0">
                  <c:v>Oil: w/o CCS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charts'!$F$2:$R$2</c:f>
              <c:numCache>
                <c:formatCode>General</c:formatCode>
                <c:ptCount val="13"/>
                <c:pt idx="0">
                  <c:v>1.301650913888885</c:v>
                </c:pt>
                <c:pt idx="1">
                  <c:v>1.2295925643518471</c:v>
                </c:pt>
                <c:pt idx="2">
                  <c:v>1.15753421481481</c:v>
                </c:pt>
                <c:pt idx="3">
                  <c:v>1.0854758652777741</c:v>
                </c:pt>
                <c:pt idx="4">
                  <c:v>0.95064970972221896</c:v>
                </c:pt>
                <c:pt idx="5">
                  <c:v>0.70637777733610896</c:v>
                </c:pt>
                <c:pt idx="6">
                  <c:v>0.445521770139165</c:v>
                </c:pt>
                <c:pt idx="7">
                  <c:v>0.46965031729955398</c:v>
                </c:pt>
                <c:pt idx="8">
                  <c:v>0.47380890059180403</c:v>
                </c:pt>
                <c:pt idx="9">
                  <c:v>0.46898092584580398</c:v>
                </c:pt>
                <c:pt idx="10">
                  <c:v>0.48809631278834198</c:v>
                </c:pt>
                <c:pt idx="11">
                  <c:v>0.49436310762601499</c:v>
                </c:pt>
                <c:pt idx="12">
                  <c:v>0.50662952929802696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2-46A7-8827-F91308783BC0}"/>
            </c:ext>
          </c:extLst>
        </c:ser>
        <c:ser>
          <c:idx val="2"/>
          <c:order val="1"/>
          <c:tx>
            <c:strRef>
              <c:f>'Elec by fuel charts'!$B$3</c:f>
              <c:strCache>
                <c:ptCount val="1"/>
                <c:pt idx="0">
                  <c:v>Oil: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FF0000" mc:Ignorable="a14" a14:legacySpreadsheetColorIndex="1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charts'!$F$3:$R$3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22-46A7-8827-F91308783BC0}"/>
            </c:ext>
          </c:extLst>
        </c:ser>
        <c:ser>
          <c:idx val="3"/>
          <c:order val="2"/>
          <c:tx>
            <c:strRef>
              <c:f>'Elec by fuel charts'!$B$4</c:f>
              <c:strCache>
                <c:ptCount val="1"/>
                <c:pt idx="0">
                  <c:v>Natural Gas: w/o CCS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charts'!$F$4:$R$4</c:f>
              <c:numCache>
                <c:formatCode>General</c:formatCode>
                <c:ptCount val="13"/>
                <c:pt idx="0">
                  <c:v>1.555521105277774</c:v>
                </c:pt>
                <c:pt idx="1">
                  <c:v>2.1923696949073981</c:v>
                </c:pt>
                <c:pt idx="2">
                  <c:v>2.8292182845370348</c:v>
                </c:pt>
                <c:pt idx="3">
                  <c:v>3.466066874166656</c:v>
                </c:pt>
                <c:pt idx="4">
                  <c:v>4.5515106869166466</c:v>
                </c:pt>
                <c:pt idx="5">
                  <c:v>6.2977650114444197</c:v>
                </c:pt>
                <c:pt idx="6">
                  <c:v>7.3624524970138703</c:v>
                </c:pt>
                <c:pt idx="7">
                  <c:v>8.4011119562563579</c:v>
                </c:pt>
                <c:pt idx="8">
                  <c:v>9.4324360812249601</c:v>
                </c:pt>
                <c:pt idx="9">
                  <c:v>10.38884556692747</c:v>
                </c:pt>
                <c:pt idx="10">
                  <c:v>11.43135614282107</c:v>
                </c:pt>
                <c:pt idx="11">
                  <c:v>12.410625969073569</c:v>
                </c:pt>
                <c:pt idx="12">
                  <c:v>13.38803070244467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22-46A7-8827-F91308783BC0}"/>
            </c:ext>
          </c:extLst>
        </c:ser>
        <c:ser>
          <c:idx val="4"/>
          <c:order val="3"/>
          <c:tx>
            <c:strRef>
              <c:f>'Elec by fuel charts'!$B$5</c:f>
              <c:strCache>
                <c:ptCount val="1"/>
                <c:pt idx="0">
                  <c:v>Natural Gas: w/ CCS</c:v>
                </c:pt>
              </c:strCache>
            </c:strRef>
          </c:tx>
          <c:spPr>
            <a:pattFill prst="dkUpDiag">
              <a:fgClr>
                <a:srgbClr xmlns:mc="http://schemas.openxmlformats.org/markup-compatibility/2006" xmlns:a14="http://schemas.microsoft.com/office/drawing/2010/main" val="00CCFF" mc:Ignorable="a14" a14:legacySpreadsheetColorIndex="4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charts'!$F$5:$R$5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522-46A7-8827-F91308783BC0}"/>
            </c:ext>
          </c:extLst>
        </c:ser>
        <c:ser>
          <c:idx val="5"/>
          <c:order val="4"/>
          <c:tx>
            <c:strRef>
              <c:f>'Elec by fuel charts'!$B$6</c:f>
              <c:strCache>
                <c:ptCount val="1"/>
                <c:pt idx="0">
                  <c:v>Coal: w/o CCS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charts'!$F$6:$R$6</c:f>
              <c:numCache>
                <c:formatCode>General</c:formatCode>
                <c:ptCount val="13"/>
                <c:pt idx="0">
                  <c:v>4.3638217188888762</c:v>
                </c:pt>
                <c:pt idx="1">
                  <c:v>5.3198871289814607</c:v>
                </c:pt>
                <c:pt idx="2">
                  <c:v>6.27595253907407</c:v>
                </c:pt>
                <c:pt idx="3">
                  <c:v>7.2320179491666474</c:v>
                </c:pt>
                <c:pt idx="4">
                  <c:v>8.5915154308333079</c:v>
                </c:pt>
                <c:pt idx="5">
                  <c:v>10.70814918638886</c:v>
                </c:pt>
                <c:pt idx="6">
                  <c:v>12.07643041944441</c:v>
                </c:pt>
                <c:pt idx="7">
                  <c:v>13.54746223944441</c:v>
                </c:pt>
                <c:pt idx="8">
                  <c:v>14.892697302222169</c:v>
                </c:pt>
                <c:pt idx="9">
                  <c:v>16.10378708333327</c:v>
                </c:pt>
                <c:pt idx="10">
                  <c:v>17.442221211110979</c:v>
                </c:pt>
                <c:pt idx="11">
                  <c:v>18.719024478055498</c:v>
                </c:pt>
                <c:pt idx="12">
                  <c:v>20.052290864277701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22-46A7-8827-F91308783BC0}"/>
            </c:ext>
          </c:extLst>
        </c:ser>
        <c:ser>
          <c:idx val="6"/>
          <c:order val="5"/>
          <c:tx>
            <c:strRef>
              <c:f>'Elec by fuel charts'!$B$7</c:f>
              <c:strCache>
                <c:ptCount val="1"/>
                <c:pt idx="0">
                  <c:v>Coal: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993366" mc:Ignorable="a14" a14:legacySpreadsheetColorIndex="61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charts'!$F$7:$R$7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522-46A7-8827-F91308783BC0}"/>
            </c:ext>
          </c:extLst>
        </c:ser>
        <c:ser>
          <c:idx val="7"/>
          <c:order val="6"/>
          <c:tx>
            <c:strRef>
              <c:f>'Elec by fuel charts'!$B$8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charts'!$F$8:$R$8</c:f>
              <c:numCache>
                <c:formatCode>General</c:formatCode>
                <c:ptCount val="13"/>
                <c:pt idx="0">
                  <c:v>5.2208372030555401E-2</c:v>
                </c:pt>
                <c:pt idx="1">
                  <c:v>8.2010701342591502E-2</c:v>
                </c:pt>
                <c:pt idx="2">
                  <c:v>0.111813030654629</c:v>
                </c:pt>
                <c:pt idx="3">
                  <c:v>0.14161535996666599</c:v>
                </c:pt>
                <c:pt idx="4">
                  <c:v>0.212584524388888</c:v>
                </c:pt>
                <c:pt idx="5">
                  <c:v>0.29570856487499902</c:v>
                </c:pt>
                <c:pt idx="6">
                  <c:v>0.397601677783332</c:v>
                </c:pt>
                <c:pt idx="7">
                  <c:v>0.54478701815555397</c:v>
                </c:pt>
                <c:pt idx="8">
                  <c:v>0.72861145398888605</c:v>
                </c:pt>
                <c:pt idx="9">
                  <c:v>0.93705284112221898</c:v>
                </c:pt>
                <c:pt idx="10">
                  <c:v>1.184355590213884</c:v>
                </c:pt>
                <c:pt idx="11">
                  <c:v>1.453671231941662</c:v>
                </c:pt>
                <c:pt idx="12">
                  <c:v>1.7408498080249939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522-46A7-8827-F91308783BC0}"/>
            </c:ext>
          </c:extLst>
        </c:ser>
        <c:ser>
          <c:idx val="0"/>
          <c:order val="7"/>
          <c:tx>
            <c:strRef>
              <c:f>'Elec by fuel charts'!$B$9</c:f>
              <c:strCache>
                <c:ptCount val="1"/>
                <c:pt idx="0">
                  <c:v>Biomass: w/ CCS</c:v>
                </c:pt>
              </c:strCache>
            </c:strRef>
          </c:tx>
          <c:spPr>
            <a:pattFill prst="dkUpDiag">
              <a:fgClr>
                <a:srgbClr val="00B050"/>
              </a:fgClr>
              <a:bgClr>
                <a:schemeClr val="bg1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charts'!$F$9:$R$9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522-46A7-8827-F91308783BC0}"/>
            </c:ext>
          </c:extLst>
        </c:ser>
        <c:ser>
          <c:idx val="8"/>
          <c:order val="8"/>
          <c:tx>
            <c:strRef>
              <c:f>'Elec by fuel charts'!$B$10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charts'!$F$10:$R$10</c:f>
              <c:numCache>
                <c:formatCode>General</c:formatCode>
                <c:ptCount val="13"/>
                <c:pt idx="0">
                  <c:v>2.012785666666661</c:v>
                </c:pt>
                <c:pt idx="1">
                  <c:v>2.264507537037034</c:v>
                </c:pt>
                <c:pt idx="2">
                  <c:v>2.5162294074074079</c:v>
                </c:pt>
                <c:pt idx="3">
                  <c:v>2.7679512777777702</c:v>
                </c:pt>
                <c:pt idx="4">
                  <c:v>2.7562881111111031</c:v>
                </c:pt>
                <c:pt idx="5">
                  <c:v>3.0265957836110999</c:v>
                </c:pt>
                <c:pt idx="6">
                  <c:v>3.5462999894972111</c:v>
                </c:pt>
                <c:pt idx="7">
                  <c:v>4.0804839450444259</c:v>
                </c:pt>
                <c:pt idx="8">
                  <c:v>4.7715050644860906</c:v>
                </c:pt>
                <c:pt idx="9">
                  <c:v>5.6034422725360846</c:v>
                </c:pt>
                <c:pt idx="10">
                  <c:v>6.6276313336388668</c:v>
                </c:pt>
                <c:pt idx="11">
                  <c:v>7.6782305355721929</c:v>
                </c:pt>
                <c:pt idx="12">
                  <c:v>8.7248619738832982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22-46A7-8827-F91308783BC0}"/>
            </c:ext>
          </c:extLst>
        </c:ser>
        <c:ser>
          <c:idx val="9"/>
          <c:order val="9"/>
          <c:tx>
            <c:strRef>
              <c:f>'Elec by fuel charts'!$B$11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charts'!$F$11:$R$11</c:f>
              <c:numCache>
                <c:formatCode>General</c:formatCode>
                <c:ptCount val="13"/>
                <c:pt idx="0">
                  <c:v>2.1850682152305509</c:v>
                </c:pt>
                <c:pt idx="1">
                  <c:v>2.4900425584879571</c:v>
                </c:pt>
                <c:pt idx="2">
                  <c:v>2.7950169017453712</c:v>
                </c:pt>
                <c:pt idx="3">
                  <c:v>3.099991245002768</c:v>
                </c:pt>
                <c:pt idx="4">
                  <c:v>3.8852061827749891</c:v>
                </c:pt>
                <c:pt idx="5">
                  <c:v>4.7094650886416503</c:v>
                </c:pt>
                <c:pt idx="6">
                  <c:v>5.6270945125727643</c:v>
                </c:pt>
                <c:pt idx="7">
                  <c:v>6.410090915709115</c:v>
                </c:pt>
                <c:pt idx="8">
                  <c:v>7.3298577654264996</c:v>
                </c:pt>
                <c:pt idx="9">
                  <c:v>8.40385262573494</c:v>
                </c:pt>
                <c:pt idx="10">
                  <c:v>9.3269566365119996</c:v>
                </c:pt>
                <c:pt idx="11">
                  <c:v>10.323788691836411</c:v>
                </c:pt>
                <c:pt idx="12">
                  <c:v>11.417735342453771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522-46A7-8827-F91308783BC0}"/>
            </c:ext>
          </c:extLst>
        </c:ser>
        <c:ser>
          <c:idx val="10"/>
          <c:order val="10"/>
          <c:tx>
            <c:strRef>
              <c:f>'Elec by fuel charts'!$B$12</c:f>
              <c:strCache>
                <c:ptCount val="1"/>
                <c:pt idx="0">
                  <c:v>Electricity Use Reduction</c:v>
                </c:pt>
              </c:strCache>
            </c:strRef>
          </c:tx>
          <c:spPr>
            <a:solidFill>
              <a:srgbClr val="9FAB92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charts'!$F$12:$R$12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A-7522-46A7-8827-F91308783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637523344"/>
        <c:axId val="637523904"/>
      </c:barChart>
      <c:catAx>
        <c:axId val="637523344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63752390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637523904"/>
        <c:scaling>
          <c:orientation val="minMax"/>
          <c:max val="3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637523344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5.3040244969378599E-3"/>
          <c:y val="0"/>
          <c:w val="0.97802930883639505"/>
          <c:h val="0.99280001458151101"/>
        </c:manualLayout>
      </c:layout>
      <c:overlay val="0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90863265618365"/>
          <c:y val="3.1847646951107797E-2"/>
          <c:w val="0.74614209588858404"/>
          <c:h val="0.85505991983560203"/>
        </c:manualLayout>
      </c:layout>
      <c:areaChart>
        <c:grouping val="stacked"/>
        <c:varyColors val="0"/>
        <c:ser>
          <c:idx val="0"/>
          <c:order val="2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spPr>
            <a:noFill/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0B-4D08-903A-E060A77E4F32}"/>
            </c:ext>
          </c:extLst>
        </c:ser>
        <c:ser>
          <c:idx val="4"/>
          <c:order val="3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0B-4D08-903A-E060A77E4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743040"/>
        <c:axId val="98744576"/>
      </c:areaChar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General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0B-4D08-903A-E060A77E4F32}"/>
            </c:ext>
          </c:extLst>
        </c:ser>
        <c:ser>
          <c:idx val="2"/>
          <c:order val="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General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00B-4D08-903A-E060A77E4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743040"/>
        <c:axId val="98744576"/>
      </c:lineChart>
      <c:catAx>
        <c:axId val="9874304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98744576"/>
        <c:crossesAt val="-999000000"/>
        <c:auto val="0"/>
        <c:lblAlgn val="ctr"/>
        <c:lblOffset val="0"/>
        <c:tickLblSkip val="2"/>
        <c:noMultiLvlLbl val="0"/>
      </c:catAx>
      <c:valAx>
        <c:axId val="98744576"/>
        <c:scaling>
          <c:orientation val="minMax"/>
          <c:max val="3"/>
        </c:scaling>
        <c:delete val="0"/>
        <c:axPos val="l"/>
        <c:majorGridlines/>
        <c:numFmt formatCode="0" sourceLinked="0"/>
        <c:majorTickMark val="out"/>
        <c:minorTickMark val="none"/>
        <c:tickLblPos val="none"/>
        <c:crossAx val="98743040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extLst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58695921865076195"/>
          <c:y val="3.1847646951107797E-2"/>
          <c:w val="0.17328533729599599"/>
          <c:h val="0.85505991983560203"/>
        </c:manualLayout>
      </c:layou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'C:\Users\d3y419\Desktop\naturalgas\NATURE-GAS-FINAL\[multi-model-gas-lit-h4.xlsx]totalgas5'!$A$4</c:f>
              <c:strCache>
                <c:ptCount val="1"/>
                <c:pt idx="0">
                  <c:v>CONV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numRef>
              <c:f>'C:\Users\d3y419\Desktop\naturalgas\NATURE-GAS-FINAL\[multi-model-gas-lit-h4.xlsx]totalgas5'!$R$3</c:f>
              <c:numCache>
                <c:formatCode>General</c:formatCode>
                <c:ptCount val="1"/>
              </c:numCache>
            </c:numRef>
          </c:cat>
          <c:val>
            <c:numRef>
              <c:f>'C:\Users\d3y419\Desktop\naturalgas\NATURE-GAS-FINAL\[multi-model-gas-lit-h4.xlsx]totalgas5'!$R$4</c:f>
              <c:numCache>
                <c:formatCode>General</c:formatCode>
                <c:ptCount val="1"/>
                <c:pt idx="0">
                  <c:v>1.586832161321708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38-4547-BCFF-803A4183D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844032"/>
        <c:axId val="98862592"/>
      </c:lineChart>
      <c:catAx>
        <c:axId val="98844032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98862592"/>
        <c:crossesAt val="-999000000"/>
        <c:auto val="0"/>
        <c:lblAlgn val="ctr"/>
        <c:lblOffset val="100"/>
        <c:tickLblSkip val="1"/>
        <c:noMultiLvlLbl val="0"/>
      </c:catAx>
      <c:valAx>
        <c:axId val="98862592"/>
        <c:scaling>
          <c:orientation val="minMax"/>
          <c:max val="5"/>
          <c:min val="0"/>
        </c:scaling>
        <c:delete val="1"/>
        <c:axPos val="l"/>
        <c:title>
          <c:tx>
            <c:strRef>
              <c:f>'C:\Users\d3y419\Desktop\naturalgas\NATURE-GAS-FINAL\[multi-model-gas-lit-h4.xlsx]totalgas5'!$A$1</c:f>
              <c:strCache>
                <c:ptCount val="1"/>
                <c:pt idx="0">
                  <c:v>(A) Global Natural Gas  Consumption (EJ/yr)</c:v>
                </c:pt>
              </c:strCache>
            </c:strRef>
          </c:tx>
          <c:layout>
            <c:manualLayout>
              <c:xMode val="edge"/>
              <c:yMode val="edge"/>
              <c:x val="0.473604980396157"/>
              <c:y val="0.19308500454959801"/>
            </c:manualLayout>
          </c:layout>
          <c:overlay val="0"/>
          <c:txPr>
            <a:bodyPr rot="-5400000" vert="horz" anchor="t" anchorCtr="0"/>
            <a:lstStyle/>
            <a:p>
              <a:pPr>
                <a:defRPr sz="2800"/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crossAx val="98844032"/>
        <c:crosses val="autoZero"/>
        <c:crossBetween val="midCat"/>
        <c:majorUnit val="1"/>
      </c:valAx>
      <c:spPr>
        <a:solidFill>
          <a:schemeClr val="bg1"/>
        </a:solidFill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58695921865076195"/>
          <c:y val="3.1847646951107797E-2"/>
          <c:w val="0.17328533729599599"/>
          <c:h val="0.85505991983560203"/>
        </c:manualLayout>
      </c:layou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'C:\Users\d3y419\Desktop\naturalgas\NATURE-GAS-FINAL\[multi-model-gas-lit-h4.xlsx]FFI5'!$A$4</c:f>
              <c:strCache>
                <c:ptCount val="1"/>
                <c:pt idx="0">
                  <c:v>CONV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numRef>
              <c:f>'C:\Users\d3y419\Desktop\naturalgas\NATURE-GAS-FINAL\[multi-model-gas-lit-h4.xlsx]FFI5'!$R$3</c:f>
              <c:numCache>
                <c:formatCode>General</c:formatCode>
                <c:ptCount val="1"/>
              </c:numCache>
            </c:numRef>
          </c:cat>
          <c:val>
            <c:numRef>
              <c:f>'C:\Users\d3y419\Desktop\naturalgas\NATURE-GAS-FINAL\[multi-model-gas-lit-h4.xlsx]FFI5'!$R$4</c:f>
              <c:numCache>
                <c:formatCode>General</c:formatCode>
                <c:ptCount val="1"/>
                <c:pt idx="0">
                  <c:v>1.1125318240119919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0D-45A7-8557-965C3D840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010368"/>
        <c:axId val="116020736"/>
      </c:lineChart>
      <c:catAx>
        <c:axId val="11601036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16020736"/>
        <c:crossesAt val="-999000000"/>
        <c:auto val="0"/>
        <c:lblAlgn val="ctr"/>
        <c:lblOffset val="100"/>
        <c:tickLblSkip val="1"/>
        <c:noMultiLvlLbl val="0"/>
      </c:catAx>
      <c:valAx>
        <c:axId val="116020736"/>
        <c:scaling>
          <c:orientation val="minMax"/>
          <c:max val="5"/>
          <c:min val="0"/>
        </c:scaling>
        <c:delete val="1"/>
        <c:axPos val="l"/>
        <c:title>
          <c:tx>
            <c:strRef>
              <c:f>'C:\Users\d3y419\Desktop\naturalgas\NATURE-GAS-FINAL\[multi-model-gas-lit-h4.xlsx]FFI5'!$A$1</c:f>
              <c:strCache>
                <c:ptCount val="1"/>
                <c:pt idx="0">
                  <c:v>(B) CO₂ Emissions from Fossil Fuels (GtCO₂)</c:v>
                </c:pt>
              </c:strCache>
            </c:strRef>
          </c:tx>
          <c:layout>
            <c:manualLayout>
              <c:xMode val="edge"/>
              <c:yMode val="edge"/>
              <c:x val="0.25311492602236901"/>
              <c:y val="8.0253159446546499E-2"/>
            </c:manualLayout>
          </c:layout>
          <c:overlay val="0"/>
          <c:txPr>
            <a:bodyPr rot="-5400000" vert="horz"/>
            <a:lstStyle/>
            <a:p>
              <a:pPr>
                <a:defRPr/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crossAx val="116010368"/>
        <c:crosses val="autoZero"/>
        <c:crossBetween val="midCat"/>
        <c:majorUnit val="1"/>
      </c:valAx>
      <c:spPr>
        <a:solidFill>
          <a:schemeClr val="bg1"/>
        </a:solidFill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</c:spPr>
  <c:txPr>
    <a:bodyPr/>
    <a:lstStyle/>
    <a:p>
      <a:pPr>
        <a:defRPr sz="3200"/>
      </a:pPr>
      <a:endParaRPr lang="en-US"/>
    </a:p>
  </c:txPr>
  <c:externalData r:id="rId1">
    <c:autoUpdate val="0"/>
  </c:externalData>
  <c:userShapes r:id="rId2"/>
  <c:extLst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58695921865076195"/>
          <c:y val="3.1847646951107797E-2"/>
          <c:w val="0.17328533729599599"/>
          <c:h val="0.85505991983560203"/>
        </c:manualLayout>
      </c:layou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'C:\Users\d3y419\Desktop\naturalgas\NATURE-GAS-FINAL\[multi-model-gas-lit-h4.xlsx]RF5'!$A$4</c:f>
              <c:strCache>
                <c:ptCount val="1"/>
                <c:pt idx="0">
                  <c:v>CONV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numRef>
              <c:f>'C:\Users\d3y419\Desktop\naturalgas\NATURE-GAS-FINAL\[multi-model-gas-lit-h4.xlsx]RF5'!$R$3</c:f>
              <c:numCache>
                <c:formatCode>General</c:formatCode>
                <c:ptCount val="1"/>
              </c:numCache>
            </c:numRef>
          </c:cat>
          <c:val>
            <c:numRef>
              <c:f>'C:\Users\d3y419\Desktop\naturalgas\NATURE-GAS-FINAL\[multi-model-gas-lit-h4.xlsx]RF5'!$R$4</c:f>
              <c:numCache>
                <c:formatCode>General</c:formatCode>
                <c:ptCount val="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C3-4E56-9316-E3B19D9EA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059520"/>
        <c:axId val="116078080"/>
      </c:lineChart>
      <c:catAx>
        <c:axId val="11605952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16078080"/>
        <c:crossesAt val="-999000000"/>
        <c:auto val="0"/>
        <c:lblAlgn val="ctr"/>
        <c:lblOffset val="100"/>
        <c:tickLblSkip val="1"/>
        <c:noMultiLvlLbl val="0"/>
      </c:catAx>
      <c:valAx>
        <c:axId val="116078080"/>
        <c:scaling>
          <c:orientation val="minMax"/>
          <c:max val="5"/>
          <c:min val="0"/>
        </c:scaling>
        <c:delete val="1"/>
        <c:axPos val="l"/>
        <c:title>
          <c:tx>
            <c:strRef>
              <c:f>'C:\Users\d3y419\Desktop\naturalgas\NATURE-GAS-FINAL\[multi-model-gas-lit-h4.xlsx]RF5'!$A$1</c:f>
              <c:strCache>
                <c:ptCount val="1"/>
                <c:pt idx="0">
                  <c:v>(C) Total Radiative Forcing (W/m²)</c:v>
                </c:pt>
              </c:strCache>
            </c:strRef>
          </c:tx>
          <c:layout>
            <c:manualLayout>
              <c:xMode val="edge"/>
              <c:yMode val="edge"/>
              <c:x val="0.22788963637844301"/>
              <c:y val="0.17371919983817399"/>
            </c:manualLayout>
          </c:layout>
          <c:overlay val="0"/>
          <c:txPr>
            <a:bodyPr rot="-5400000" vert="horz"/>
            <a:lstStyle/>
            <a:p>
              <a:pPr>
                <a:defRPr sz="1600"/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crossAx val="116059520"/>
        <c:crosses val="autoZero"/>
        <c:crossBetween val="midCat"/>
        <c:majorUnit val="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58695921865076195"/>
          <c:y val="3.1847646951107797E-2"/>
          <c:w val="0.17328533729599599"/>
          <c:h val="0.85505991983560203"/>
        </c:manualLayout>
      </c:layout>
      <c:lineChart>
        <c:grouping val="standard"/>
        <c:varyColors val="0"/>
        <c:ser>
          <c:idx val="1"/>
          <c:order val="0"/>
          <c:tx>
            <c:strRef>
              <c:f>'C:\Users\d3y419\Desktop\naturalgas\NATURE-GAS-FINAL\[multi-model-gas-lit-h4.xlsx]TEMP5'!$A$4</c:f>
              <c:strCache>
                <c:ptCount val="1"/>
                <c:pt idx="0">
                  <c:v>CONV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cat>
            <c:numRef>
              <c:f>'C:\Users\d3y419\Desktop\naturalgas\NATURE-GAS-FINAL\[multi-model-gas-lit-h4.xlsx]TEMP5'!$R$3</c:f>
              <c:numCache>
                <c:formatCode>General</c:formatCode>
                <c:ptCount val="1"/>
              </c:numCache>
            </c:numRef>
          </c:cat>
          <c:val>
            <c:numRef>
              <c:f>'C:\Users\d3y419\Desktop\naturalgas\NATURE-GAS-FINAL\[multi-model-gas-lit-h4.xlsx]TEMP5'!$R$4</c:f>
              <c:numCache>
                <c:formatCode>General</c:formatCode>
                <c:ptCount val="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3D-4AC5-AB27-66FEA91FB4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129152"/>
        <c:axId val="116463104"/>
      </c:lineChart>
      <c:catAx>
        <c:axId val="116129152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16463104"/>
        <c:crossesAt val="-999000000"/>
        <c:auto val="0"/>
        <c:lblAlgn val="ctr"/>
        <c:lblOffset val="100"/>
        <c:tickLblSkip val="1"/>
        <c:noMultiLvlLbl val="0"/>
      </c:catAx>
      <c:valAx>
        <c:axId val="116463104"/>
        <c:scaling>
          <c:orientation val="minMax"/>
          <c:max val="5"/>
          <c:min val="0"/>
        </c:scaling>
        <c:delete val="1"/>
        <c:axPos val="l"/>
        <c:title>
          <c:tx>
            <c:strRef>
              <c:f>'C:\Users\d3y419\Desktop\naturalgas\NATURE-GAS-FINAL\[multi-model-gas-lit-h4.xlsx]temp6'!$A$1</c:f>
              <c:strCache>
                <c:ptCount val="1"/>
                <c:pt idx="0">
                  <c:v>(D) Temperature Change (°C)</c:v>
                </c:pt>
              </c:strCache>
            </c:strRef>
          </c:tx>
          <c:layout>
            <c:manualLayout>
              <c:xMode val="edge"/>
              <c:yMode val="edge"/>
              <c:x val="0.22788963637844301"/>
              <c:y val="0.17371919983817399"/>
            </c:manualLayout>
          </c:layout>
          <c:overlay val="0"/>
          <c:txPr>
            <a:bodyPr rot="-5400000" vert="horz"/>
            <a:lstStyle/>
            <a:p>
              <a:pPr>
                <a:defRPr sz="1600"/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crossAx val="116129152"/>
        <c:crosses val="autoZero"/>
        <c:crossBetween val="midCat"/>
        <c:majorUnit val="1"/>
      </c:valAx>
      <c:spPr>
        <a:solidFill>
          <a:schemeClr val="bg1"/>
        </a:solidFill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  <c:extLst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</c:pivotFmt>
      <c:pivotFmt>
        <c:idx val="18"/>
      </c:pivotFmt>
      <c:pivotFmt>
        <c:idx val="19"/>
      </c:pivotFmt>
      <c:pivotFmt>
        <c:idx val="20"/>
      </c:pivotFmt>
      <c:pivotFmt>
        <c:idx val="21"/>
      </c:pivotFmt>
      <c:pivotFmt>
        <c:idx val="22"/>
      </c:pivotFmt>
      <c:pivotFmt>
        <c:idx val="23"/>
      </c:pivotFmt>
      <c:pivotFmt>
        <c:idx val="24"/>
      </c:pivotFmt>
      <c:pivotFmt>
        <c:idx val="25"/>
      </c:pivotFmt>
      <c:pivotFmt>
        <c:idx val="26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27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28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29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  <c:pivotFmt>
        <c:idx val="30"/>
        <c:spPr>
          <a:ln>
            <a:solidFill>
              <a:srgbClr val="FF0000"/>
            </a:solidFill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</a:ln>
          </c:spPr>
        </c:marker>
      </c:pivotFmt>
      <c:pivotFmt>
        <c:idx val="31"/>
        <c:spPr>
          <a:ln>
            <a:solidFill>
              <a:srgbClr val="FF0000"/>
            </a:solidFill>
            <a:prstDash val="sysDot"/>
          </a:ln>
        </c:spPr>
        <c:marker>
          <c:spPr>
            <a:solidFill>
              <a:srgbClr val="FF0000"/>
            </a:solidFill>
            <a:ln>
              <a:solidFill>
                <a:srgbClr val="FF0000"/>
              </a:solidFill>
              <a:prstDash val="sysDot"/>
            </a:ln>
          </c:spPr>
        </c:marker>
      </c:pivotFmt>
      <c:pivotFmt>
        <c:idx val="32"/>
        <c:spPr>
          <a:ln>
            <a:solidFill>
              <a:srgbClr val="0070C0"/>
            </a:solidFill>
          </a:ln>
        </c:spPr>
        <c:marker>
          <c:spPr>
            <a:solidFill>
              <a:srgbClr val="0070C0"/>
            </a:solidFill>
            <a:ln>
              <a:solidFill>
                <a:srgbClr val="0070C0"/>
              </a:solidFill>
            </a:ln>
          </c:spPr>
        </c:marker>
      </c:pivotFmt>
      <c:pivotFmt>
        <c:idx val="33"/>
        <c:spPr>
          <a:ln>
            <a:solidFill>
              <a:srgbClr val="0070C0"/>
            </a:solidFill>
            <a:prstDash val="sysDot"/>
          </a:ln>
        </c:spPr>
        <c:marker>
          <c:spPr>
            <a:ln>
              <a:solidFill>
                <a:srgbClr val="0070C0"/>
              </a:solidFill>
              <a:prstDash val="sysDot"/>
            </a:ln>
          </c:spPr>
        </c:marker>
      </c:pivotFmt>
    </c:pivotFmts>
    <c:plotArea>
      <c:layout>
        <c:manualLayout>
          <c:layoutTarget val="inner"/>
          <c:xMode val="edge"/>
          <c:yMode val="edge"/>
          <c:x val="0.124850230649555"/>
          <c:y val="3.1847646951107797E-2"/>
          <c:w val="0.728807189635997"/>
          <c:h val="0.85505991983560203"/>
        </c:manualLayout>
      </c:layout>
      <c:lineChart>
        <c:grouping val="standard"/>
        <c:varyColors val="0"/>
        <c:ser>
          <c:idx val="13"/>
          <c:order val="1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D6-4A11-BD1C-F40056624F5C}"/>
            </c:ext>
          </c:extLst>
        </c:ser>
        <c:ser>
          <c:idx val="14"/>
          <c:order val="1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D6-4A11-BD1C-F40056624F5C}"/>
            </c:ext>
          </c:extLst>
        </c:ser>
        <c:ser>
          <c:idx val="15"/>
          <c:order val="1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General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BD6-4A11-BD1C-F40056624F5C}"/>
            </c:ext>
          </c:extLst>
        </c:ser>
        <c:ser>
          <c:idx val="16"/>
          <c:order val="1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General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BD6-4A11-BD1C-F40056624F5C}"/>
            </c:ext>
          </c:extLst>
        </c:ser>
        <c:ser>
          <c:idx val="17"/>
          <c:order val="1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BD6-4A11-BD1C-F40056624F5C}"/>
            </c:ext>
          </c:extLst>
        </c:ser>
        <c:ser>
          <c:idx val="18"/>
          <c:order val="1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BD6-4A11-BD1C-F40056624F5C}"/>
            </c:ext>
          </c:extLst>
        </c:ser>
        <c:ser>
          <c:idx val="19"/>
          <c:order val="1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BD6-4A11-BD1C-F40056624F5C}"/>
            </c:ext>
          </c:extLst>
        </c:ser>
        <c:ser>
          <c:idx val="20"/>
          <c:order val="2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BD6-4A11-BD1C-F40056624F5C}"/>
            </c:ext>
          </c:extLst>
        </c:ser>
        <c:ser>
          <c:idx val="21"/>
          <c:order val="2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BD6-4A11-BD1C-F40056624F5C}"/>
            </c:ext>
          </c:extLst>
        </c:ser>
        <c:ser>
          <c:idx val="22"/>
          <c:order val="2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9BD6-4A11-BD1C-F40056624F5C}"/>
            </c:ext>
          </c:extLst>
        </c:ser>
        <c:ser>
          <c:idx val="23"/>
          <c:order val="23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BD6-4A11-BD1C-F40056624F5C}"/>
            </c:ext>
          </c:extLst>
        </c:ser>
        <c:ser>
          <c:idx val="24"/>
          <c:order val="24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BD6-4A11-BD1C-F40056624F5C}"/>
            </c:ext>
          </c:extLst>
        </c:ser>
        <c:ser>
          <c:idx val="25"/>
          <c:order val="25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9BD6-4A11-BD1C-F40056624F5C}"/>
            </c:ext>
          </c:extLst>
        </c:ser>
        <c:ser>
          <c:idx val="0"/>
          <c:order val="3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9BD6-4A11-BD1C-F40056624F5C}"/>
            </c:ext>
          </c:extLst>
        </c:ser>
        <c:ser>
          <c:idx val="4"/>
          <c:order val="4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9BD6-4A11-BD1C-F40056624F5C}"/>
            </c:ext>
          </c:extLst>
        </c:ser>
        <c:ser>
          <c:idx val="5"/>
          <c:order val="5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'C:\Users\d3y419\Desktop\naturalgas\NATURE-GAS-FINAL\[multi-model-gas-lit-h4.xlsx]temp6'!$H$7:$L$7</c:f>
              <c:numCache>
                <c:formatCode>General</c:formatCode>
                <c:ptCount val="5"/>
                <c:pt idx="0">
                  <c:v>0.98177221000000003</c:v>
                </c:pt>
                <c:pt idx="1">
                  <c:v>1.2607722100000001</c:v>
                </c:pt>
                <c:pt idx="2">
                  <c:v>1.5807722099999999</c:v>
                </c:pt>
                <c:pt idx="3">
                  <c:v>1.93077221</c:v>
                </c:pt>
                <c:pt idx="4">
                  <c:v>2.2907722100000001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BD6-4A11-BD1C-F40056624F5C}"/>
            </c:ext>
          </c:extLst>
        </c:ser>
        <c:ser>
          <c:idx val="6"/>
          <c:order val="6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'C:\Users\d3y419\Desktop\naturalgas\NATURE-GAS-FINAL\[multi-model-gas-lit-h4.xlsx]temp6'!$H$8:$L$8</c:f>
              <c:numCache>
                <c:formatCode>General</c:formatCode>
                <c:ptCount val="5"/>
                <c:pt idx="0">
                  <c:v>0.98174046999999998</c:v>
                </c:pt>
                <c:pt idx="1">
                  <c:v>1.2595458100000001</c:v>
                </c:pt>
                <c:pt idx="2">
                  <c:v>1.5824410099999999</c:v>
                </c:pt>
                <c:pt idx="3">
                  <c:v>1.9409473100000001</c:v>
                </c:pt>
                <c:pt idx="4">
                  <c:v>2.3060816100000001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9BD6-4A11-BD1C-F40056624F5C}"/>
            </c:ext>
          </c:extLst>
        </c:ser>
        <c:ser>
          <c:idx val="7"/>
          <c:order val="7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9BD6-4A11-BD1C-F40056624F5C}"/>
            </c:ext>
          </c:extLst>
        </c:ser>
        <c:ser>
          <c:idx val="8"/>
          <c:order val="8"/>
          <c:tx>
            <c:strRef>
              <c:f>'C:\Users\d3y419\Desktop\naturalgas\NATURE-GAS-FINAL\[multi-model-gas-lit-h4.xlsx]temp6'!$A$21</c:f>
              <c:strCache>
                <c:ptCount val="1"/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'C:\Users\d3y419\Desktop\naturalgas\NATURE-GAS-FINAL\[multi-model-gas-lit-h4.xlsx]temp6'!$H$21:$L$21</c:f>
              <c:numCache>
                <c:formatCode>General</c:formatCode>
                <c:ptCount val="5"/>
                <c:pt idx="0">
                  <c:v>0.879</c:v>
                </c:pt>
                <c:pt idx="1">
                  <c:v>1.1044180393219001</c:v>
                </c:pt>
                <c:pt idx="2">
                  <c:v>1.3862659931182899</c:v>
                </c:pt>
                <c:pt idx="3">
                  <c:v>1.6664899587631199</c:v>
                </c:pt>
                <c:pt idx="4">
                  <c:v>1.95400094985962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9BD6-4A11-BD1C-F40056624F5C}"/>
            </c:ext>
          </c:extLst>
        </c:ser>
        <c:ser>
          <c:idx val="9"/>
          <c:order val="9"/>
          <c:tx>
            <c:strRef>
              <c:f>'C:\Users\d3y419\Desktop\naturalgas\NATURE-GAS-FINAL\[multi-model-gas-lit-h4.xlsx]temp6'!$A$23</c:f>
              <c:strCache>
                <c:ptCount val="1"/>
                <c:pt idx="0">
                  <c:v>Literature Range</c:v>
                </c:pt>
              </c:strCache>
            </c:strRef>
          </c:tx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'C:\Users\d3y419\Desktop\naturalgas\NATURE-GAS-FINAL\[multi-model-gas-lit-h4.xlsx]temp6'!$H$23:$L$23</c:f>
              <c:numCache>
                <c:formatCode>General</c:formatCode>
                <c:ptCount val="5"/>
                <c:pt idx="0">
                  <c:v>0.192357</c:v>
                </c:pt>
                <c:pt idx="1">
                  <c:v>0.26787596067809999</c:v>
                </c:pt>
                <c:pt idx="2">
                  <c:v>0.33658500688171</c:v>
                </c:pt>
                <c:pt idx="3">
                  <c:v>0.41774904123688</c:v>
                </c:pt>
                <c:pt idx="4">
                  <c:v>0.49215605014038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9BD6-4A11-BD1C-F40056624F5C}"/>
            </c:ext>
          </c:extLst>
        </c:ser>
        <c:ser>
          <c:idx val="10"/>
          <c:order val="1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9BD6-4A11-BD1C-F40056624F5C}"/>
            </c:ext>
          </c:extLst>
        </c:ser>
        <c:ser>
          <c:idx val="11"/>
          <c:order val="1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BD6-4A11-BD1C-F40056624F5C}"/>
            </c:ext>
          </c:extLst>
        </c:ser>
        <c:ser>
          <c:idx val="12"/>
          <c:order val="1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9BD6-4A11-BD1C-F40056624F5C}"/>
            </c:ext>
          </c:extLst>
        </c:ser>
        <c:ser>
          <c:idx val="1"/>
          <c:order val="0"/>
          <c:tx>
            <c:strRef>
              <c:f>'C:\Users\d3y419\Desktop\naturalgas\NATURE-GAS-FINAL\[multi-model-gas-lit-h4.xlsx]temp6'!$A$19</c:f>
              <c:strCache>
                <c:ptCount val="1"/>
                <c:pt idx="0">
                  <c:v>CONVENTIONAL GAS</c:v>
                </c:pt>
              </c:strCache>
            </c:strRef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'C:\Users\d3y419\Desktop\naturalgas\NATURE-GAS-FINAL\[multi-model-gas-lit-h4.xlsx]temp6'!$H$4:$L$4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1.8107722100000001</c:v>
                </c:pt>
                <c:pt idx="4">
                  <c:v>2.0807722100000001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9BD6-4A11-BD1C-F40056624F5C}"/>
            </c:ext>
          </c:extLst>
        </c:ser>
        <c:ser>
          <c:idx val="2"/>
          <c:order val="1"/>
          <c:tx>
            <c:strRef>
              <c:f>'C:\Users\d3y419\Desktop\naturalgas\NATURE-GAS-FINAL\[multi-model-gas-lit-h4.xlsx]temp6'!$A$20</c:f>
              <c:strCache>
                <c:ptCount val="1"/>
                <c:pt idx="0">
                  <c:v>ABUNDANT GAS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'C:\Users\d3y419\Desktop\naturalgas\NATURE-GAS-FINAL\[multi-model-gas-lit-h4.xlsx]temp6'!$H$5:$L$5</c:f>
              <c:numCache>
                <c:formatCode>General</c:formatCode>
                <c:ptCount val="5"/>
                <c:pt idx="0">
                  <c:v>0.96977221000000002</c:v>
                </c:pt>
                <c:pt idx="1">
                  <c:v>1.2507722100000001</c:v>
                </c:pt>
                <c:pt idx="2">
                  <c:v>1.5507722100000001</c:v>
                </c:pt>
                <c:pt idx="3">
                  <c:v>1.8307722099999999</c:v>
                </c:pt>
                <c:pt idx="4">
                  <c:v>2.1207722100000002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9BD6-4A11-BD1C-F40056624F5C}"/>
            </c:ext>
          </c:extLst>
        </c:ser>
        <c:ser>
          <c:idx val="3"/>
          <c:order val="2"/>
          <c:tx>
            <c:strRef>
              <c:f>'C:\Users\d3y419\Desktop\naturalgas\NATURE-GAS-FINAL\[multi-model-gas-lit-h4.xlsx]temp6'!$A$22</c:f>
              <c:strCache>
                <c:ptCount val="1"/>
                <c:pt idx="0">
                  <c:v>Literautre Median</c:v>
                </c:pt>
              </c:strCache>
            </c:strRef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c:spPr>
          <c:marker>
            <c:symbol val="none"/>
          </c:marker>
          <c:cat>
            <c:numRef>
              <c:f>'C:\Users\d3y419\Desktop\naturalgas\NATURE-GAS-FINAL\[multi-model-gas-lit-h4.xlsx]totalgas5'!$H$3:$L$3</c:f>
              <c:numCache>
                <c:formatCode>General</c:formatCode>
                <c:ptCount val="5"/>
                <c:pt idx="0">
                  <c:v>2010</c:v>
                </c:pt>
                <c:pt idx="1">
                  <c:v>2020</c:v>
                </c:pt>
                <c:pt idx="2">
                  <c:v>2030</c:v>
                </c:pt>
                <c:pt idx="3">
                  <c:v>2040</c:v>
                </c:pt>
                <c:pt idx="4">
                  <c:v>2050</c:v>
                </c:pt>
              </c:numCache>
            </c:numRef>
          </c:cat>
          <c:val>
            <c:numRef>
              <c:f>'C:\Users\d3y419\Desktop\naturalgas\NATURE-GAS-FINAL\[multi-model-gas-lit-h4.xlsx]temp6'!$H$22:$L$22</c:f>
              <c:numCache>
                <c:formatCode>General</c:formatCode>
                <c:ptCount val="5"/>
                <c:pt idx="0">
                  <c:v>0.91762538631103396</c:v>
                </c:pt>
                <c:pt idx="1">
                  <c:v>1.1875</c:v>
                </c:pt>
                <c:pt idx="2">
                  <c:v>1.51427040851896</c:v>
                </c:pt>
                <c:pt idx="3">
                  <c:v>1.86477</c:v>
                </c:pt>
                <c:pt idx="4">
                  <c:v>2.2366370477463602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9BD6-4A11-BD1C-F40056624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699904"/>
        <c:axId val="116701440"/>
      </c:lineChart>
      <c:catAx>
        <c:axId val="116699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</c:spPr>
        <c:txPr>
          <a:bodyPr/>
          <a:lstStyle/>
          <a:p>
            <a:pPr>
              <a:defRPr sz="2800"/>
            </a:pPr>
            <a:endParaRPr lang="en-US"/>
          </a:p>
        </c:txPr>
        <c:crossAx val="116701440"/>
        <c:crossesAt val="-999000000"/>
        <c:auto val="0"/>
        <c:lblAlgn val="ctr"/>
        <c:lblOffset val="0"/>
        <c:tickLblSkip val="2"/>
        <c:noMultiLvlLbl val="0"/>
      </c:catAx>
      <c:valAx>
        <c:axId val="116701440"/>
        <c:scaling>
          <c:orientation val="minMax"/>
          <c:max val="0.1"/>
          <c:min val="0"/>
        </c:scaling>
        <c:delete val="1"/>
        <c:axPos val="l"/>
        <c:numFmt formatCode="0.0" sourceLinked="0"/>
        <c:majorTickMark val="out"/>
        <c:minorTickMark val="none"/>
        <c:tickLblPos val="nextTo"/>
        <c:crossAx val="116699904"/>
        <c:crosses val="autoZero"/>
        <c:crossBetween val="midCat"/>
        <c:majorUnit val="0.1"/>
        <c:minorUnit val="0.1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solidFill>
        <a:schemeClr val="bg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extLst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0.00062</cdr:x>
      <cdr:y>0.9215</cdr:y>
    </cdr:from>
    <cdr:to>
      <cdr:x>1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2268" y="4206875"/>
          <a:ext cx="3667125" cy="35836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0.00062</cdr:x>
      <cdr:y>0.9215</cdr:y>
    </cdr:from>
    <cdr:to>
      <cdr:x>1</cdr:x>
      <cdr:y>1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2268" y="4206875"/>
          <a:ext cx="3667125" cy="35836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7.87529E-19</cdr:x>
      <cdr:y>0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1964645" y="1964645"/>
          <a:ext cx="5429253" cy="149996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>
            <a:lnSpc>
              <a:spcPts val="4000"/>
            </a:lnSpc>
          </a:pPr>
          <a:r>
            <a:rPr lang="en-US" sz="3200"/>
            <a:t>Global Natural Gas  Consumption (EJ/yr)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4.16334E-17</cdr:x>
      <cdr:y>0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1751713" y="1853313"/>
          <a:ext cx="5104988" cy="149996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lnSpc>
              <a:spcPts val="4000"/>
            </a:lnSpc>
          </a:pPr>
          <a:r>
            <a:rPr lang="en-US" sz="3200" dirty="0"/>
            <a:t>CO₂ Emissions from </a:t>
          </a:r>
        </a:p>
        <a:p xmlns:a="http://schemas.openxmlformats.org/drawingml/2006/main">
          <a:pPr algn="ctr">
            <a:lnSpc>
              <a:spcPts val="4000"/>
            </a:lnSpc>
          </a:pPr>
          <a:r>
            <a:rPr lang="en-US" sz="3200" dirty="0"/>
            <a:t>Fossil Fuels (</a:t>
          </a:r>
          <a:r>
            <a:rPr lang="en-US" sz="3200" dirty="0" err="1"/>
            <a:t>GtCO</a:t>
          </a:r>
          <a:r>
            <a:rPr lang="en-US" sz="3200" dirty="0"/>
            <a:t>₂)</a:t>
          </a: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4.16334E-17</cdr:x>
      <cdr:y>0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1751713" y="1853313"/>
          <a:ext cx="5104988" cy="149996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lnSpc>
              <a:spcPts val="4000"/>
            </a:lnSpc>
          </a:pPr>
          <a:r>
            <a:rPr lang="en-US" sz="3200"/>
            <a:t>Total Radiative   </a:t>
          </a:r>
        </a:p>
        <a:p xmlns:a="http://schemas.openxmlformats.org/drawingml/2006/main">
          <a:pPr algn="ctr">
            <a:lnSpc>
              <a:spcPts val="4000"/>
            </a:lnSpc>
          </a:pPr>
          <a:r>
            <a:rPr lang="en-US" sz="3200"/>
            <a:t>Forcing (W/m²)</a:t>
          </a:r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7.87529E-19</cdr:x>
      <cdr:y>0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2123395" y="2123395"/>
          <a:ext cx="5746753" cy="149996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lnSpc>
              <a:spcPts val="4000"/>
            </a:lnSpc>
          </a:pPr>
          <a:r>
            <a:rPr lang="en-US" sz="3200"/>
            <a:t>Temperature      </a:t>
          </a:r>
        </a:p>
        <a:p xmlns:a="http://schemas.openxmlformats.org/drawingml/2006/main">
          <a:pPr algn="ctr">
            <a:lnSpc>
              <a:spcPts val="4000"/>
            </a:lnSpc>
          </a:pPr>
          <a:r>
            <a:rPr lang="en-US" sz="3200"/>
            <a:t>Change (°C)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0.00062</cdr:x>
      <cdr:y>0.9215</cdr:y>
    </cdr:from>
    <cdr:to>
      <cdr:x>1</cdr:x>
      <cdr:y>1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2268" y="4206875"/>
          <a:ext cx="3667125" cy="35836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0.00062</cdr:x>
      <cdr:y>0.9215</cdr:y>
    </cdr:from>
    <cdr:to>
      <cdr:x>1</cdr:x>
      <cdr:y>1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2268" y="4206875"/>
          <a:ext cx="3667125" cy="35836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7.87529E-19</cdr:x>
      <cdr:y>0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1964645" y="1964645"/>
          <a:ext cx="5429253" cy="149996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>
            <a:lnSpc>
              <a:spcPts val="4000"/>
            </a:lnSpc>
          </a:pPr>
          <a:r>
            <a:rPr lang="en-US" sz="3200"/>
            <a:t>Global Natural Gas  Consumption (EJ/yr)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4.16334E-17</cdr:x>
      <cdr:y>0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 rot="16200000">
          <a:off x="-1751713" y="1853313"/>
          <a:ext cx="5104988" cy="149996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lnSpc>
              <a:spcPts val="4000"/>
            </a:lnSpc>
          </a:pPr>
          <a:r>
            <a:rPr lang="en-US" sz="3200" dirty="0"/>
            <a:t>CO₂ Emissions from </a:t>
          </a:r>
        </a:p>
        <a:p xmlns:a="http://schemas.openxmlformats.org/drawingml/2006/main">
          <a:pPr algn="ctr">
            <a:lnSpc>
              <a:spcPts val="4000"/>
            </a:lnSpc>
          </a:pPr>
          <a:r>
            <a:rPr lang="en-US" sz="3200" dirty="0"/>
            <a:t>Fossil Fuels (</a:t>
          </a:r>
          <a:r>
            <a:rPr lang="en-US" sz="3200" dirty="0" err="1"/>
            <a:t>GtCO</a:t>
          </a:r>
          <a:r>
            <a:rPr lang="en-US" sz="3200" dirty="0"/>
            <a:t>₂)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4.16334E-17</cdr:x>
      <cdr:y>0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1751713" y="1853313"/>
          <a:ext cx="5104988" cy="149996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lnSpc>
              <a:spcPts val="4000"/>
            </a:lnSpc>
          </a:pPr>
          <a:r>
            <a:rPr lang="en-US" sz="3200"/>
            <a:t>Total Radiative   </a:t>
          </a:r>
        </a:p>
        <a:p xmlns:a="http://schemas.openxmlformats.org/drawingml/2006/main">
          <a:pPr algn="ctr">
            <a:lnSpc>
              <a:spcPts val="4000"/>
            </a:lnSpc>
          </a:pPr>
          <a:r>
            <a:rPr lang="en-US" sz="3200"/>
            <a:t>Forcing (W/m²)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7.87529E-19</cdr:x>
      <cdr:y>0</cdr:y>
    </cdr:from>
    <cdr:to>
      <cdr:x>1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 rot="16200000">
          <a:off x="-2123395" y="2123395"/>
          <a:ext cx="5746753" cy="1499961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lnSpc>
              <a:spcPts val="4000"/>
            </a:lnSpc>
          </a:pPr>
          <a:r>
            <a:rPr lang="en-US" sz="3200"/>
            <a:t>Temperature      </a:t>
          </a:r>
        </a:p>
        <a:p xmlns:a="http://schemas.openxmlformats.org/drawingml/2006/main">
          <a:pPr algn="ctr">
            <a:lnSpc>
              <a:spcPts val="4000"/>
            </a:lnSpc>
          </a:pPr>
          <a:r>
            <a:rPr lang="en-US" sz="3200"/>
            <a:t>Change (°C)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0.00062</cdr:x>
      <cdr:y>0.9215</cdr:y>
    </cdr:from>
    <cdr:to>
      <cdr:x>1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2268" y="4206875"/>
          <a:ext cx="3667125" cy="35836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0.00062</cdr:x>
      <cdr:y>0.9215</cdr:y>
    </cdr:from>
    <cdr:to>
      <cdr:x>1</cdr:x>
      <cdr:y>1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2268" y="4206875"/>
          <a:ext cx="3667125" cy="35836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8361E-5180-448C-85AF-8CE3D90C8280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02E13-7155-4673-B3AA-D28BEB41F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00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522D4-2690-4D3A-8882-8931E93D9C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3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35F8D-0420-4D7D-8668-5EB35A491898}" type="slidenum">
              <a:rPr lang="en-GB" smtClean="0">
                <a:solidFill>
                  <a:prstClr val="black"/>
                </a:solidFill>
              </a:rPr>
              <a:pPr/>
              <a:t>62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35F8D-0420-4D7D-8668-5EB35A491898}" type="slidenum">
              <a:rPr lang="en-GB" smtClean="0">
                <a:solidFill>
                  <a:prstClr val="black"/>
                </a:solidFill>
              </a:rPr>
              <a:pPr/>
              <a:t>70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65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6DF9-30E6-4376-9B44-6E1D48086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7AA5B-F8F5-4A35-A12B-E8326E6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AB73-9F89-4004-A487-DF6BF040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51E771-B0C3-4E53-BA84-F6FF338A4CD0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6EEA4-14A8-4828-8703-8B794236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05D42-FCCA-4E9D-8668-28E2C13F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6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8F39-1484-443B-A519-7FF52DD2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5DDA5-E0CB-4A8C-869E-9011424BF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97A4-4182-401F-9E68-81CF5676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5F887E-EBBF-41E6-A7F9-B3BAF2481894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D6DA4-C436-4E9A-BFA0-349168CE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60BCB-40BE-4032-B7FE-8D9E9D4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84DBAE-D67B-4D4E-8A52-978914D92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37C4A-6056-4F62-B584-2EDCB2161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0E65A-0491-4BDF-904F-EE2D60D43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840242-A02E-484A-8145-B2F98F084842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5F67-24F4-409C-AF3C-4CB73FFB4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62A3-A9CC-4FA6-8D75-6B5336FA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3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8EB22DA-113F-470D-9D32-E7342B470BF4}" type="datetime1">
              <a:rPr lang="en-US" smtClean="0"/>
              <a:t>9/8/2023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4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42-25508204_cover-image_large.jpg"/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91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" t="2428" r="3990" b="412"/>
          <a:stretch/>
        </p:blipFill>
        <p:spPr>
          <a:xfrm>
            <a:off x="1" y="0"/>
            <a:ext cx="12189884" cy="6858000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-14861" y="0"/>
            <a:ext cx="12206860" cy="6021288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7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80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34000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311688"/>
            <a:ext cx="10769600" cy="34624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74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12192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AE8FE66-29C1-4C3E-8197-2AB322151518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65760" y="1600200"/>
            <a:ext cx="11460480" cy="1392176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365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6"/>
            <a:ext cx="88392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A6A01C1-BE26-473D-8751-A2C2E8408A28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70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ACEAAC7-C462-4DD2-A0C7-D567A34AED60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62637"/>
            <a:ext cx="12192000" cy="1532727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4800600"/>
            <a:ext cx="109728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07484" y="5257800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5540477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64843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ACEAAC7-C462-4DD2-A0C7-D567A34AED60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62637"/>
            <a:ext cx="12192000" cy="1532727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4800600"/>
            <a:ext cx="109728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07484" y="5257800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5540477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489986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4FCB8B2-4780-483E-A140-F10B7068C824}" type="datetime4">
              <a:rPr lang="en-US" smtClean="0"/>
              <a:t>September 8, 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56615"/>
            <a:ext cx="88392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5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4FBC-4C19-4721-85EB-F2E1449B0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D8063-D29A-49B6-A40B-9AA051FE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06AFB0-9F93-477C-BDA6-76ABFC70FB72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57511-E7F9-4729-AED1-C6E32B10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4AEAF-266C-401F-81B3-EA1F0CAB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F6C03B-0C08-4591-B8A9-F42E8BC3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275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pPr/>
              <a:t>September 8,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10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5"/>
            <a:ext cx="8839200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pPr/>
              <a:t>September 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3176200"/>
            <a:ext cx="10972800" cy="276999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486400"/>
            <a:ext cx="10972800" cy="215444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69645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43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009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pPr/>
              <a:t>September 8,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19217"/>
            <a:ext cx="10363200" cy="492443"/>
          </a:xfrm>
        </p:spPr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09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84AC7F8F-2E1D-4CAD-B247-7B9F94B1BB90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644364AE-2992-4C59-BFC3-95113B746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90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125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0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C5-D23F-4FDF-85AE-60DDCC4E8FF8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BB55-3590-449E-AE09-207C13D7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5EF5-A5E5-4C8A-ABE7-10C65A67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A2733-347B-4C36-BA26-63F54585A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B36EF-EE61-412F-A926-EAA2FC7C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F7D53F-4335-4453-AFF6-13D79885E400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72D4B-9DC3-49C5-ABCF-3213251B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A2757-9070-4CAB-AC21-9DA4D4A0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68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3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1396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3847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44AAFE-4A3B-394D-A0A1-755A5903C0F9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5CFEFD-D787-5E41-B1D4-E6D3DA3F8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58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12192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4A068F38-C644-4271-846E-FBFC346CE800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600200"/>
            <a:ext cx="54864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6339840" y="1600200"/>
            <a:ext cx="54864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20469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12192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AE8FE66-29C1-4C3E-8197-2AB322151518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65760" y="1600200"/>
            <a:ext cx="11460480" cy="1392176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108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1D23-93F4-4E1C-BF73-A1EE7EF7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762B-6005-4A5C-A0C6-3FD0EF3FE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BF5E7-8A47-4589-B0E5-20C06871F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A2A0B-B82C-4C22-B036-AC07B6A7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D9B2A3-0AFB-41BD-8A44-65A3AE8D08B0}" type="datetime1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222F2-63C8-4DD2-B9A9-2C310ABE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9F84E-61CE-4026-ADBE-DAC6156A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52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8931B-B124-4362-AF7D-02E6EFA9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A9991-E485-4DC0-9934-342DE96DE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7ACE3-D01D-4DC3-B769-5A2BA0384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9A1DC-61E9-4FC7-BC30-F6B6443EC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B8396-C941-4CDD-A2C5-D4F12A592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420268-885B-4BD6-A5B0-B13F6F27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541EA6-D8C9-48A4-A1B7-58F85E2A7BA3}" type="datetime1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7FD78-1DB4-43E2-9485-555AA381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99E19-E59B-46F9-B3C0-00FC3CCD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8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E0D8-8EF0-4B4B-A274-7C4213E2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976B03-170D-4EB8-B5B7-CE067B5C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0B3152-687D-4F28-85C2-C6EF4AF821EE}" type="datetime1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42E55-4C7E-474E-BD40-6C192ADA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10713-0E4D-409A-8B56-3A99B6C7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0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3C07A-62F9-45DD-9CB9-AF8729FB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5A832-1AAC-4001-9F3B-21C40349A188}" type="datetime1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567EE-53DD-4EF0-82D7-A9D31ADE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557A1-6A78-4405-B787-7F2ED60E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6F5F-2EFD-4876-9E90-7E88CF60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0DD6-1F07-4648-A9E1-403AA87FC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91125-0226-49D8-9DD8-15148E3D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5E37F-0A5F-4CCE-A47F-8CC7DFDB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C265FE-A420-4E28-85AC-561C52817085}" type="datetime1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9E43A-A3B9-438A-8CAF-C32A5C2B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28815-112B-4482-9A12-56C9CB56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7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C6E6-89C1-4DA8-B4E1-22DA2BF8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E6E5B-7FB6-4789-86A6-F3FA2C7FCE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7A07A-FD13-4C94-B204-D9E5E8EAC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D3C84-27DB-49A4-8993-1B9EEE16B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A97AD68-E765-4C42-99CD-ECD034EFA180}" type="datetime1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AB7CB-1F24-4F35-AB39-3ACE545F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40AB6-D53E-48B4-B5B8-8E9D3475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88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535E1-9CDA-4488-A8F1-3246CADD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CC5E9-FD3C-4140-B12E-A1A529ED8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087AA-3ACA-44E6-8B0B-AA2BAEF4B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1B1411C-3E58-41AF-9162-7254BA8D7B04}" type="datetime1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28D58-868B-4863-9629-3B9A17162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DC284-C223-4D2B-8F04-FBA70C801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7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40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wmf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13" Type="http://schemas.openxmlformats.org/officeDocument/2006/relationships/image" Target="../media/image35.emf"/><Relationship Id="rId18" Type="http://schemas.openxmlformats.org/officeDocument/2006/relationships/chart" Target="../charts/chart11.xml"/><Relationship Id="rId3" Type="http://schemas.openxmlformats.org/officeDocument/2006/relationships/image" Target="../media/image33.emf"/><Relationship Id="rId7" Type="http://schemas.openxmlformats.org/officeDocument/2006/relationships/chart" Target="../charts/chart4.xml"/><Relationship Id="rId12" Type="http://schemas.openxmlformats.org/officeDocument/2006/relationships/image" Target="../media/image34.emf"/><Relationship Id="rId17" Type="http://schemas.openxmlformats.org/officeDocument/2006/relationships/chart" Target="../charts/chart10.xml"/><Relationship Id="rId2" Type="http://schemas.openxmlformats.org/officeDocument/2006/relationships/image" Target="../media/image32.png"/><Relationship Id="rId16" Type="http://schemas.openxmlformats.org/officeDocument/2006/relationships/chart" Target="../charts/chart9.xm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11" Type="http://schemas.openxmlformats.org/officeDocument/2006/relationships/chart" Target="../charts/chart8.xml"/><Relationship Id="rId5" Type="http://schemas.openxmlformats.org/officeDocument/2006/relationships/chart" Target="../charts/chart2.xml"/><Relationship Id="rId15" Type="http://schemas.openxmlformats.org/officeDocument/2006/relationships/image" Target="../media/image37.emf"/><Relationship Id="rId10" Type="http://schemas.openxmlformats.org/officeDocument/2006/relationships/chart" Target="../charts/chart7.xml"/><Relationship Id="rId19" Type="http://schemas.openxmlformats.org/officeDocument/2006/relationships/chart" Target="../charts/chart12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Relationship Id="rId1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13" Type="http://schemas.openxmlformats.org/officeDocument/2006/relationships/image" Target="../media/image37.emf"/><Relationship Id="rId18" Type="http://schemas.openxmlformats.org/officeDocument/2006/relationships/image" Target="../media/image39.png"/><Relationship Id="rId3" Type="http://schemas.openxmlformats.org/officeDocument/2006/relationships/chart" Target="../charts/chart14.xml"/><Relationship Id="rId7" Type="http://schemas.openxmlformats.org/officeDocument/2006/relationships/chart" Target="../charts/chart18.xml"/><Relationship Id="rId12" Type="http://schemas.openxmlformats.org/officeDocument/2006/relationships/image" Target="../media/image36.emf"/><Relationship Id="rId17" Type="http://schemas.openxmlformats.org/officeDocument/2006/relationships/chart" Target="../charts/chart24.xml"/><Relationship Id="rId2" Type="http://schemas.openxmlformats.org/officeDocument/2006/relationships/chart" Target="../charts/chart13.xml"/><Relationship Id="rId16" Type="http://schemas.openxmlformats.org/officeDocument/2006/relationships/chart" Target="../charts/chart23.xml"/><Relationship Id="rId20" Type="http://schemas.openxmlformats.org/officeDocument/2006/relationships/image" Target="../media/image33.emf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7.xml"/><Relationship Id="rId11" Type="http://schemas.openxmlformats.org/officeDocument/2006/relationships/image" Target="../media/image35.emf"/><Relationship Id="rId5" Type="http://schemas.openxmlformats.org/officeDocument/2006/relationships/chart" Target="../charts/chart16.xml"/><Relationship Id="rId15" Type="http://schemas.openxmlformats.org/officeDocument/2006/relationships/chart" Target="../charts/chart22.xml"/><Relationship Id="rId10" Type="http://schemas.openxmlformats.org/officeDocument/2006/relationships/image" Target="../media/image34.emf"/><Relationship Id="rId19" Type="http://schemas.openxmlformats.org/officeDocument/2006/relationships/image" Target="../media/image40.png"/><Relationship Id="rId4" Type="http://schemas.openxmlformats.org/officeDocument/2006/relationships/chart" Target="../charts/chart15.xml"/><Relationship Id="rId9" Type="http://schemas.openxmlformats.org/officeDocument/2006/relationships/chart" Target="../charts/chart20.xml"/><Relationship Id="rId14" Type="http://schemas.openxmlformats.org/officeDocument/2006/relationships/chart" Target="../charts/char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6.xml"/><Relationship Id="rId4" Type="http://schemas.openxmlformats.org/officeDocument/2006/relationships/image" Target="../media/image5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7.xml"/><Relationship Id="rId4" Type="http://schemas.openxmlformats.org/officeDocument/2006/relationships/image" Target="../media/image6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8.xml"/><Relationship Id="rId4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0.xml"/><Relationship Id="rId4" Type="http://schemas.openxmlformats.org/officeDocument/2006/relationships/image" Target="../media/image7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1.xml"/><Relationship Id="rId4" Type="http://schemas.openxmlformats.org/officeDocument/2006/relationships/image" Target="../media/image7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2.xml"/><Relationship Id="rId4" Type="http://schemas.openxmlformats.org/officeDocument/2006/relationships/image" Target="../media/image77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Energy systems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788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781300" y="4198578"/>
            <a:ext cx="6629400" cy="439737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en-US" sz="1800" dirty="0"/>
              <a:t>February 8, 2023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FE020-97D6-460B-8ACA-EED01D14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CDF8716-588A-D49D-15CF-FEC1EFD02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7B23BB-5DEF-4CB7-8C36-C0743051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55BE1CB-065C-4FB5-9B77-22D6329F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072" y="469698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How much do we need </a:t>
            </a:r>
            <a:br>
              <a:rPr lang="en-US" sz="3200" dirty="0"/>
            </a:br>
            <a:r>
              <a:rPr lang="en-US" sz="3200" dirty="0"/>
              <a:t>to reduce global GHG emissions </a:t>
            </a:r>
            <a:br>
              <a:rPr lang="en-US" sz="3200" dirty="0"/>
            </a:br>
            <a:r>
              <a:rPr lang="en-US" sz="3200" dirty="0"/>
              <a:t>to implement the Paris goal?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A1D88-30BF-47D2-A6DB-CF508FADD9E4}"/>
              </a:ext>
            </a:extLst>
          </p:cNvPr>
          <p:cNvSpPr/>
          <p:nvPr/>
        </p:nvSpPr>
        <p:spPr>
          <a:xfrm>
            <a:off x="3452725" y="2268794"/>
            <a:ext cx="69399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Holding the increase in the global average temperature to 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well below 2 °C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above pre-industrial levels and to pursue efforts to limit the temperature increase to 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1.5 °C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above pre-industrial levels</a:t>
            </a:r>
            <a:endParaRPr lang="fr-FR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Image result for paris agreement">
            <a:extLst>
              <a:ext uri="{FF2B5EF4-FFF2-40B4-BE49-F238E27FC236}">
                <a16:creationId xmlns:a16="http://schemas.microsoft.com/office/drawing/2014/main" id="{21253B60-6A11-417D-8E7A-20892F3C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268" y="2179886"/>
            <a:ext cx="4176464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DC7F4E5-A1FE-4E09-B387-C48011A2F6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international community has established ambitious long-term goals</a:t>
            </a:r>
          </a:p>
        </p:txBody>
      </p:sp>
    </p:spTree>
    <p:extLst>
      <p:ext uri="{BB962C8B-B14F-4D97-AF65-F5344CB8AC3E}">
        <p14:creationId xmlns:p14="http://schemas.microsoft.com/office/powerpoint/2010/main" val="251932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C2EE98-967D-4C0E-A18C-DC0EA8B2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64DD6E61-A59B-4D53-8252-3EF4CE18C617}"/>
              </a:ext>
            </a:extLst>
          </p:cNvPr>
          <p:cNvSpPr txBox="1"/>
          <p:nvPr/>
        </p:nvSpPr>
        <p:spPr>
          <a:xfrm>
            <a:off x="2855639" y="1700809"/>
            <a:ext cx="771632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900" dirty="0"/>
              <a:t>100%</a:t>
            </a:r>
            <a:endParaRPr lang="fr-FR" sz="19900" dirty="0"/>
          </a:p>
        </p:txBody>
      </p:sp>
    </p:spTree>
    <p:extLst>
      <p:ext uri="{BB962C8B-B14F-4D97-AF65-F5344CB8AC3E}">
        <p14:creationId xmlns:p14="http://schemas.microsoft.com/office/powerpoint/2010/main" val="71126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7B23BB-5DEF-4CB7-8C36-C0743051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DC7F4E5-A1FE-4E09-B387-C48011A2F6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How much should energy-system emissions be reduced?</a:t>
            </a:r>
          </a:p>
        </p:txBody>
      </p:sp>
    </p:spTree>
    <p:extLst>
      <p:ext uri="{BB962C8B-B14F-4D97-AF65-F5344CB8AC3E}">
        <p14:creationId xmlns:p14="http://schemas.microsoft.com/office/powerpoint/2010/main" val="313218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C2EE98-967D-4C0E-A18C-DC0EA8B2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64DD6E61-A59B-4D53-8252-3EF4CE18C617}"/>
              </a:ext>
            </a:extLst>
          </p:cNvPr>
          <p:cNvSpPr txBox="1"/>
          <p:nvPr/>
        </p:nvSpPr>
        <p:spPr>
          <a:xfrm>
            <a:off x="2855639" y="1700809"/>
            <a:ext cx="771632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900" dirty="0"/>
              <a:t>100%+</a:t>
            </a:r>
            <a:endParaRPr lang="fr-FR" sz="19900" dirty="0"/>
          </a:p>
        </p:txBody>
      </p:sp>
    </p:spTree>
    <p:extLst>
      <p:ext uri="{BB962C8B-B14F-4D97-AF65-F5344CB8AC3E}">
        <p14:creationId xmlns:p14="http://schemas.microsoft.com/office/powerpoint/2010/main" val="329299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2B6EF-1B8B-438F-ABE9-123203C1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54611B-F516-4086-A305-32D6D700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Scenarios produced by IAMs suggest emission increases in the absence of focused policies </a:t>
            </a:r>
          </a:p>
        </p:txBody>
      </p:sp>
      <p:pic>
        <p:nvPicPr>
          <p:cNvPr id="5" name="Bild 5">
            <a:extLst>
              <a:ext uri="{FF2B5EF4-FFF2-40B4-BE49-F238E27FC236}">
                <a16:creationId xmlns:a16="http://schemas.microsoft.com/office/drawing/2014/main" id="{53831814-C634-4DC9-85D2-6882485357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15" y="2518951"/>
            <a:ext cx="8383770" cy="40700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953534-2305-4377-967E-ADAE7DE32B0B}"/>
              </a:ext>
            </a:extLst>
          </p:cNvPr>
          <p:cNvSpPr/>
          <p:nvPr/>
        </p:nvSpPr>
        <p:spPr>
          <a:xfrm>
            <a:off x="1253871" y="2207003"/>
            <a:ext cx="10099929" cy="563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GHG emissions in “No climate Policy”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57AE8-BA20-456F-9101-68A3ED79BDC9}"/>
              </a:ext>
            </a:extLst>
          </p:cNvPr>
          <p:cNvSpPr txBox="1"/>
          <p:nvPr/>
        </p:nvSpPr>
        <p:spPr>
          <a:xfrm>
            <a:off x="0" y="6518648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AR5</a:t>
            </a:r>
          </a:p>
        </p:txBody>
      </p:sp>
    </p:spTree>
    <p:extLst>
      <p:ext uri="{BB962C8B-B14F-4D97-AF65-F5344CB8AC3E}">
        <p14:creationId xmlns:p14="http://schemas.microsoft.com/office/powerpoint/2010/main" val="259352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346C54-FEA5-4D17-B8FE-C5D7BCFB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17CB7-840F-419C-AE4D-1FDEA41E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5" y="365125"/>
            <a:ext cx="1208830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Scenarios based on IAMs that incorporate Paris goals are characterized by major emissions reductions in the energy system</a:t>
            </a:r>
          </a:p>
        </p:txBody>
      </p:sp>
      <p:pic>
        <p:nvPicPr>
          <p:cNvPr id="5" name="Bild 5">
            <a:extLst>
              <a:ext uri="{FF2B5EF4-FFF2-40B4-BE49-F238E27FC236}">
                <a16:creationId xmlns:a16="http://schemas.microsoft.com/office/drawing/2014/main" id="{54B17C01-E684-42B8-8661-701AFA2714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16" y="2518952"/>
            <a:ext cx="8383768" cy="4070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5BA3AF-4343-4137-9747-931921D030C4}"/>
              </a:ext>
            </a:extLst>
          </p:cNvPr>
          <p:cNvSpPr/>
          <p:nvPr/>
        </p:nvSpPr>
        <p:spPr>
          <a:xfrm>
            <a:off x="1187777" y="2236984"/>
            <a:ext cx="10099929" cy="563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GHG emissions in mitigation scenarios (dark) compared to emissions in baseline scenarios (light)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6DCAE-C2E3-43A0-ABAE-33B843F3BA4B}"/>
              </a:ext>
            </a:extLst>
          </p:cNvPr>
          <p:cNvSpPr txBox="1"/>
          <p:nvPr/>
        </p:nvSpPr>
        <p:spPr>
          <a:xfrm>
            <a:off x="103695" y="6308209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AR5</a:t>
            </a:r>
          </a:p>
        </p:txBody>
      </p:sp>
    </p:spTree>
    <p:extLst>
      <p:ext uri="{BB962C8B-B14F-4D97-AF65-F5344CB8AC3E}">
        <p14:creationId xmlns:p14="http://schemas.microsoft.com/office/powerpoint/2010/main" val="829825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B5047-469C-4B2D-B733-BAF29A39D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refresher #3: Energy technologies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5DD7D2-89BA-48AE-BB6D-001A4947A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D7478-D82C-479A-A00D-BC7A6369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5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8CDB9B-CA02-4FF6-AA89-BB1056171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5F44A-52E4-4B20-A652-137590E3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637BE-947D-42C1-B681-1A8A44D6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non-zero emissions?</a:t>
            </a:r>
          </a:p>
        </p:txBody>
      </p:sp>
    </p:spTree>
    <p:extLst>
      <p:ext uri="{BB962C8B-B14F-4D97-AF65-F5344CB8AC3E}">
        <p14:creationId xmlns:p14="http://schemas.microsoft.com/office/powerpoint/2010/main" val="399439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7B067-C404-4505-ACBA-5200FD9BD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65BEB2-3755-4434-8459-1194F9D8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non-zero emissions?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9D6B5-056B-47A0-9B74-F31A39E273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33" y="2114093"/>
            <a:ext cx="2926080" cy="1947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2C50F-5B20-44DA-8463-4473023171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11" y="2114093"/>
            <a:ext cx="2915913" cy="2073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D6BC-839F-400A-BE86-32C0B708CE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49" y="4648152"/>
            <a:ext cx="2946365" cy="1958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60DF5-4587-4F27-9B97-473E16EA1590}"/>
              </a:ext>
            </a:extLst>
          </p:cNvPr>
          <p:cNvSpPr txBox="1"/>
          <p:nvPr/>
        </p:nvSpPr>
        <p:spPr>
          <a:xfrm>
            <a:off x="1981433" y="1690688"/>
            <a:ext cx="29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Coal-fired power plants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547B5-9CBA-4C31-96B7-C0CE797AAAF7}"/>
              </a:ext>
            </a:extLst>
          </p:cNvPr>
          <p:cNvSpPr txBox="1"/>
          <p:nvPr/>
        </p:nvSpPr>
        <p:spPr>
          <a:xfrm>
            <a:off x="6676643" y="1690688"/>
            <a:ext cx="29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Oil refineries, industries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43337-06F4-4CB1-8200-698BD96EC10D}"/>
              </a:ext>
            </a:extLst>
          </p:cNvPr>
          <p:cNvSpPr txBox="1"/>
          <p:nvPr/>
        </p:nvSpPr>
        <p:spPr>
          <a:xfrm>
            <a:off x="1910568" y="4230985"/>
            <a:ext cx="29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Combustion engines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57915-F74E-466F-8245-DD01AAC8EEC9}"/>
              </a:ext>
            </a:extLst>
          </p:cNvPr>
          <p:cNvSpPr txBox="1"/>
          <p:nvPr/>
        </p:nvSpPr>
        <p:spPr>
          <a:xfrm>
            <a:off x="6676643" y="4230985"/>
            <a:ext cx="29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Building furnaces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A8F46C-9694-4A75-B027-C48CD47351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08" y="4532932"/>
            <a:ext cx="2915912" cy="218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3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C64DE-8974-4D93-81CC-A9F5ED1C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25A682-52D0-4EC8-B6CF-E81642F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low- or zero- emissions?</a:t>
            </a:r>
          </a:p>
        </p:txBody>
      </p:sp>
    </p:spTree>
    <p:extLst>
      <p:ext uri="{BB962C8B-B14F-4D97-AF65-F5344CB8AC3E}">
        <p14:creationId xmlns:p14="http://schemas.microsoft.com/office/powerpoint/2010/main" val="288341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97813" y="173007"/>
            <a:ext cx="11207078" cy="861774"/>
          </a:xfrm>
        </p:spPr>
        <p:txBody>
          <a:bodyPr>
            <a:noAutofit/>
          </a:bodyPr>
          <a:lstStyle/>
          <a:p>
            <a:r>
              <a:rPr lang="en-US" sz="4000" dirty="0"/>
              <a:t>The energy system is at the heart of integrated assessment models…</a:t>
            </a:r>
          </a:p>
        </p:txBody>
      </p: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678B2700-50EC-41EE-A6C0-B1B972AB1217}"/>
              </a:ext>
            </a:extLst>
          </p:cNvPr>
          <p:cNvSpPr txBox="1">
            <a:spLocks/>
          </p:cNvSpPr>
          <p:nvPr/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7A4BB3-E848-5A44-82DF-322201952CD8}" type="slidenum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/>
              <a:t>2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60" name="Right Arrow 8">
            <a:extLst>
              <a:ext uri="{FF2B5EF4-FFF2-40B4-BE49-F238E27FC236}">
                <a16:creationId xmlns:a16="http://schemas.microsoft.com/office/drawing/2014/main" id="{51F7868F-7BBE-4B8D-93EA-D4DA62F714CA}"/>
              </a:ext>
            </a:extLst>
          </p:cNvPr>
          <p:cNvSpPr/>
          <p:nvPr/>
        </p:nvSpPr>
        <p:spPr>
          <a:xfrm>
            <a:off x="4369949" y="1849220"/>
            <a:ext cx="5614261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rgbClr val="4F81BD">
              <a:lumMod val="50000"/>
              <a:alpha val="52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ounded Rectangle 1">
            <a:extLst>
              <a:ext uri="{FF2B5EF4-FFF2-40B4-BE49-F238E27FC236}">
                <a16:creationId xmlns:a16="http://schemas.microsoft.com/office/drawing/2014/main" id="{BB55626A-1278-48D3-C774-2CA93CBB4E19}"/>
              </a:ext>
            </a:extLst>
          </p:cNvPr>
          <p:cNvSpPr/>
          <p:nvPr/>
        </p:nvSpPr>
        <p:spPr>
          <a:xfrm>
            <a:off x="4089522" y="1608069"/>
            <a:ext cx="5291600" cy="3420533"/>
          </a:xfrm>
          <a:prstGeom prst="roundRect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ight Arrow 9">
            <a:extLst>
              <a:ext uri="{FF2B5EF4-FFF2-40B4-BE49-F238E27FC236}">
                <a16:creationId xmlns:a16="http://schemas.microsoft.com/office/drawing/2014/main" id="{D2E2F81A-8888-FC3B-F6C4-6EE07976656E}"/>
              </a:ext>
            </a:extLst>
          </p:cNvPr>
          <p:cNvSpPr/>
          <p:nvPr/>
        </p:nvSpPr>
        <p:spPr>
          <a:xfrm>
            <a:off x="1236198" y="1880562"/>
            <a:ext cx="2819399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rgbClr val="9BBB59">
              <a:lumMod val="75000"/>
              <a:alpha val="5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Can 10">
            <a:extLst>
              <a:ext uri="{FF2B5EF4-FFF2-40B4-BE49-F238E27FC236}">
                <a16:creationId xmlns:a16="http://schemas.microsoft.com/office/drawing/2014/main" id="{395AE29F-A669-D975-6387-246411F2CFEC}"/>
              </a:ext>
            </a:extLst>
          </p:cNvPr>
          <p:cNvSpPr/>
          <p:nvPr/>
        </p:nvSpPr>
        <p:spPr>
          <a:xfrm>
            <a:off x="10018135" y="41442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Temperature, RF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D5668CD-E7F2-294A-8C5D-745B23A62F2D}"/>
              </a:ext>
            </a:extLst>
          </p:cNvPr>
          <p:cNvSpPr txBox="1">
            <a:spLocks/>
          </p:cNvSpPr>
          <p:nvPr/>
        </p:nvSpPr>
        <p:spPr>
          <a:xfrm>
            <a:off x="217049" y="1511242"/>
            <a:ext cx="2819400" cy="45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Exogenous Assumptions</a:t>
            </a:r>
          </a:p>
        </p:txBody>
      </p:sp>
      <p:sp>
        <p:nvSpPr>
          <p:cNvPr id="65" name="Snip Single Corner Rectangle 12">
            <a:extLst>
              <a:ext uri="{FF2B5EF4-FFF2-40B4-BE49-F238E27FC236}">
                <a16:creationId xmlns:a16="http://schemas.microsoft.com/office/drawing/2014/main" id="{2E87BAF2-011A-B094-7440-333E5DCB7C73}"/>
              </a:ext>
            </a:extLst>
          </p:cNvPr>
          <p:cNvSpPr/>
          <p:nvPr/>
        </p:nvSpPr>
        <p:spPr>
          <a:xfrm flipH="1">
            <a:off x="145413" y="1968442"/>
            <a:ext cx="2286000" cy="990600"/>
          </a:xfrm>
          <a:prstGeom prst="snip1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Population</a:t>
            </a:r>
          </a:p>
        </p:txBody>
      </p:sp>
      <p:sp>
        <p:nvSpPr>
          <p:cNvPr id="66" name="Snip Single Corner Rectangle 13">
            <a:extLst>
              <a:ext uri="{FF2B5EF4-FFF2-40B4-BE49-F238E27FC236}">
                <a16:creationId xmlns:a16="http://schemas.microsoft.com/office/drawing/2014/main" id="{843C3F32-07D9-1090-7F42-6A1AFF4E3BEE}"/>
              </a:ext>
            </a:extLst>
          </p:cNvPr>
          <p:cNvSpPr/>
          <p:nvPr/>
        </p:nvSpPr>
        <p:spPr>
          <a:xfrm flipH="1">
            <a:off x="297813" y="2425642"/>
            <a:ext cx="2286000" cy="990600"/>
          </a:xfrm>
          <a:prstGeom prst="snip1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Labor Productivity</a:t>
            </a:r>
          </a:p>
        </p:txBody>
      </p:sp>
      <p:sp>
        <p:nvSpPr>
          <p:cNvPr id="67" name="Snip Single Corner Rectangle 14">
            <a:extLst>
              <a:ext uri="{FF2B5EF4-FFF2-40B4-BE49-F238E27FC236}">
                <a16:creationId xmlns:a16="http://schemas.microsoft.com/office/drawing/2014/main" id="{0FB80B56-CD6F-600F-77D9-7A6127508A68}"/>
              </a:ext>
            </a:extLst>
          </p:cNvPr>
          <p:cNvSpPr/>
          <p:nvPr/>
        </p:nvSpPr>
        <p:spPr>
          <a:xfrm flipH="1">
            <a:off x="526413" y="2882842"/>
            <a:ext cx="2286000" cy="990600"/>
          </a:xfrm>
          <a:prstGeom prst="snip1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Technology</a:t>
            </a:r>
          </a:p>
        </p:txBody>
      </p:sp>
      <p:sp>
        <p:nvSpPr>
          <p:cNvPr id="68" name="Snip Single Corner Rectangle 15">
            <a:extLst>
              <a:ext uri="{FF2B5EF4-FFF2-40B4-BE49-F238E27FC236}">
                <a16:creationId xmlns:a16="http://schemas.microsoft.com/office/drawing/2014/main" id="{F7664CD8-6A1E-3980-78AF-706AD95EE745}"/>
              </a:ext>
            </a:extLst>
          </p:cNvPr>
          <p:cNvSpPr/>
          <p:nvPr/>
        </p:nvSpPr>
        <p:spPr>
          <a:xfrm flipH="1">
            <a:off x="755013" y="3340042"/>
            <a:ext cx="2286000" cy="990600"/>
          </a:xfrm>
          <a:prstGeom prst="snip1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Policy</a:t>
            </a:r>
          </a:p>
        </p:txBody>
      </p:sp>
      <p:sp>
        <p:nvSpPr>
          <p:cNvPr id="69" name="Can 16">
            <a:extLst>
              <a:ext uri="{FF2B5EF4-FFF2-40B4-BE49-F238E27FC236}">
                <a16:creationId xmlns:a16="http://schemas.microsoft.com/office/drawing/2014/main" id="{F983381E-A09F-2A01-99F9-76A4A8B03284}"/>
              </a:ext>
            </a:extLst>
          </p:cNvPr>
          <p:cNvSpPr/>
          <p:nvPr/>
        </p:nvSpPr>
        <p:spPr>
          <a:xfrm>
            <a:off x="10018135" y="38775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Livestock</a:t>
            </a:r>
          </a:p>
        </p:txBody>
      </p:sp>
      <p:sp>
        <p:nvSpPr>
          <p:cNvPr id="70" name="Can 17">
            <a:extLst>
              <a:ext uri="{FF2B5EF4-FFF2-40B4-BE49-F238E27FC236}">
                <a16:creationId xmlns:a16="http://schemas.microsoft.com/office/drawing/2014/main" id="{FBB8C545-29DD-016C-F06D-2593132A6753}"/>
              </a:ext>
            </a:extLst>
          </p:cNvPr>
          <p:cNvSpPr/>
          <p:nvPr/>
        </p:nvSpPr>
        <p:spPr>
          <a:xfrm>
            <a:off x="10018135" y="36108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Crops &amp; Forests </a:t>
            </a:r>
          </a:p>
        </p:txBody>
      </p:sp>
      <p:sp>
        <p:nvSpPr>
          <p:cNvPr id="71" name="Can 18">
            <a:extLst>
              <a:ext uri="{FF2B5EF4-FFF2-40B4-BE49-F238E27FC236}">
                <a16:creationId xmlns:a16="http://schemas.microsoft.com/office/drawing/2014/main" id="{A5C9CF7E-0A6A-1AEE-5374-70CF2CE9EE7C}"/>
              </a:ext>
            </a:extLst>
          </p:cNvPr>
          <p:cNvSpPr/>
          <p:nvPr/>
        </p:nvSpPr>
        <p:spPr>
          <a:xfrm>
            <a:off x="10018135" y="33441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Electric &amp; Refining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2" name="Can 19">
            <a:extLst>
              <a:ext uri="{FF2B5EF4-FFF2-40B4-BE49-F238E27FC236}">
                <a16:creationId xmlns:a16="http://schemas.microsoft.com/office/drawing/2014/main" id="{9A9B3F37-331B-9CE8-B5A5-085B6430A306}"/>
              </a:ext>
            </a:extLst>
          </p:cNvPr>
          <p:cNvSpPr/>
          <p:nvPr/>
        </p:nvSpPr>
        <p:spPr>
          <a:xfrm>
            <a:off x="10018135" y="30774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Primary Energy Supply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Can 20">
            <a:extLst>
              <a:ext uri="{FF2B5EF4-FFF2-40B4-BE49-F238E27FC236}">
                <a16:creationId xmlns:a16="http://schemas.microsoft.com/office/drawing/2014/main" id="{2A80194C-F9CA-99CA-A22A-CDD4793B2EEE}"/>
              </a:ext>
            </a:extLst>
          </p:cNvPr>
          <p:cNvSpPr/>
          <p:nvPr/>
        </p:nvSpPr>
        <p:spPr>
          <a:xfrm>
            <a:off x="10018135" y="28107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Economic Activity</a:t>
            </a:r>
          </a:p>
        </p:txBody>
      </p:sp>
      <p:sp>
        <p:nvSpPr>
          <p:cNvPr id="74" name="Can 21">
            <a:extLst>
              <a:ext uri="{FF2B5EF4-FFF2-40B4-BE49-F238E27FC236}">
                <a16:creationId xmlns:a16="http://schemas.microsoft.com/office/drawing/2014/main" id="{CF044BAE-F188-0469-4F52-18D5981B40B3}"/>
              </a:ext>
            </a:extLst>
          </p:cNvPr>
          <p:cNvSpPr/>
          <p:nvPr/>
        </p:nvSpPr>
        <p:spPr>
          <a:xfrm>
            <a:off x="10018135" y="25440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Commodity Prices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Can 22">
            <a:extLst>
              <a:ext uri="{FF2B5EF4-FFF2-40B4-BE49-F238E27FC236}">
                <a16:creationId xmlns:a16="http://schemas.microsoft.com/office/drawing/2014/main" id="{E3B6043F-B014-E9F7-87EE-49311EC19D9D}"/>
              </a:ext>
            </a:extLst>
          </p:cNvPr>
          <p:cNvSpPr/>
          <p:nvPr/>
        </p:nvSpPr>
        <p:spPr>
          <a:xfrm>
            <a:off x="10018135" y="22773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Prices, Taxes, e.g. CO</a:t>
            </a:r>
            <a:r>
              <a:rPr kumimoji="0" lang="en-US" sz="12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99754832-FD9C-56AA-1028-5619A83E79DE}"/>
              </a:ext>
            </a:extLst>
          </p:cNvPr>
          <p:cNvSpPr txBox="1">
            <a:spLocks/>
          </p:cNvSpPr>
          <p:nvPr/>
        </p:nvSpPr>
        <p:spPr>
          <a:xfrm>
            <a:off x="9833080" y="1515383"/>
            <a:ext cx="218669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  <a:defRPr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Outputs of IAMs</a:t>
            </a:r>
          </a:p>
        </p:txBody>
      </p:sp>
      <p:sp>
        <p:nvSpPr>
          <p:cNvPr id="77" name="Snip Single Corner Rectangle 30">
            <a:extLst>
              <a:ext uri="{FF2B5EF4-FFF2-40B4-BE49-F238E27FC236}">
                <a16:creationId xmlns:a16="http://schemas.microsoft.com/office/drawing/2014/main" id="{11D1B487-1158-F2F3-3D3E-A9C96BA649E4}"/>
              </a:ext>
            </a:extLst>
          </p:cNvPr>
          <p:cNvSpPr/>
          <p:nvPr/>
        </p:nvSpPr>
        <p:spPr>
          <a:xfrm flipH="1">
            <a:off x="1021712" y="3760117"/>
            <a:ext cx="2392486" cy="1103925"/>
          </a:xfrm>
          <a:prstGeom prst="snip1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Resources</a:t>
            </a:r>
          </a:p>
        </p:txBody>
      </p:sp>
      <p:sp>
        <p:nvSpPr>
          <p:cNvPr id="78" name="Can 31">
            <a:extLst>
              <a:ext uri="{FF2B5EF4-FFF2-40B4-BE49-F238E27FC236}">
                <a16:creationId xmlns:a16="http://schemas.microsoft.com/office/drawing/2014/main" id="{C3F888F7-2EC0-DC9F-8299-345BA3E68C23}"/>
              </a:ext>
            </a:extLst>
          </p:cNvPr>
          <p:cNvSpPr/>
          <p:nvPr/>
        </p:nvSpPr>
        <p:spPr>
          <a:xfrm>
            <a:off x="10018135" y="2006542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</a:t>
            </a:r>
            <a:r>
              <a:rPr kumimoji="0" lang="en-US" sz="11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GHGs, aerosols, OGs</a:t>
            </a:r>
          </a:p>
        </p:txBody>
      </p:sp>
      <p:sp>
        <p:nvSpPr>
          <p:cNvPr id="79" name="Right Arrow 32">
            <a:extLst>
              <a:ext uri="{FF2B5EF4-FFF2-40B4-BE49-F238E27FC236}">
                <a16:creationId xmlns:a16="http://schemas.microsoft.com/office/drawing/2014/main" id="{BDFD1003-DB34-92E1-8FD3-D179B4701576}"/>
              </a:ext>
            </a:extLst>
          </p:cNvPr>
          <p:cNvSpPr/>
          <p:nvPr/>
        </p:nvSpPr>
        <p:spPr>
          <a:xfrm rot="16200000">
            <a:off x="5977974" y="4449723"/>
            <a:ext cx="1398663" cy="2632581"/>
          </a:xfrm>
          <a:prstGeom prst="rightArrow">
            <a:avLst>
              <a:gd name="adj1" fmla="val 82435"/>
              <a:gd name="adj2" fmla="val 15214"/>
            </a:avLst>
          </a:prstGeom>
          <a:solidFill>
            <a:srgbClr val="EEECE1">
              <a:lumMod val="50000"/>
              <a:alpha val="52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Snip Same Side Corner Rectangle 33">
            <a:extLst>
              <a:ext uri="{FF2B5EF4-FFF2-40B4-BE49-F238E27FC236}">
                <a16:creationId xmlns:a16="http://schemas.microsoft.com/office/drawing/2014/main" id="{918F86E6-0675-C11F-3BF3-2627845D5E52}"/>
              </a:ext>
            </a:extLst>
          </p:cNvPr>
          <p:cNvSpPr/>
          <p:nvPr/>
        </p:nvSpPr>
        <p:spPr>
          <a:xfrm>
            <a:off x="5411358" y="5547700"/>
            <a:ext cx="2531894" cy="1100462"/>
          </a:xfrm>
          <a:prstGeom prst="snip2SameRect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External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0876C3E-865A-6225-7A71-2B28AA1E9CE8}"/>
              </a:ext>
            </a:extLst>
          </p:cNvPr>
          <p:cNvSpPr/>
          <p:nvPr/>
        </p:nvSpPr>
        <p:spPr>
          <a:xfrm>
            <a:off x="4428750" y="1973613"/>
            <a:ext cx="1530946" cy="606112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94CE9C5-954C-569F-023E-0114ADF34C8E}"/>
              </a:ext>
            </a:extLst>
          </p:cNvPr>
          <p:cNvSpPr/>
          <p:nvPr/>
        </p:nvSpPr>
        <p:spPr>
          <a:xfrm>
            <a:off x="4428750" y="2641252"/>
            <a:ext cx="4669616" cy="135416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C9FC116-E6DF-1124-581D-019A1FE2209F}"/>
              </a:ext>
            </a:extLst>
          </p:cNvPr>
          <p:cNvSpPr/>
          <p:nvPr/>
        </p:nvSpPr>
        <p:spPr>
          <a:xfrm>
            <a:off x="7567420" y="1968442"/>
            <a:ext cx="1530946" cy="606112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Agriculture &amp; Land Use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E533902-C469-7DF7-565B-1494E13664A4}"/>
              </a:ext>
            </a:extLst>
          </p:cNvPr>
          <p:cNvSpPr/>
          <p:nvPr/>
        </p:nvSpPr>
        <p:spPr>
          <a:xfrm>
            <a:off x="4428750" y="4085160"/>
            <a:ext cx="1530946" cy="603504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Water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B952932-80FC-9E1B-2B0C-B56C3427E0BC}"/>
              </a:ext>
            </a:extLst>
          </p:cNvPr>
          <p:cNvSpPr/>
          <p:nvPr/>
        </p:nvSpPr>
        <p:spPr>
          <a:xfrm>
            <a:off x="7507493" y="4085160"/>
            <a:ext cx="1530946" cy="603504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48190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C64DE-8974-4D93-81CC-A9F5ED1C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25A682-52D0-4EC8-B6CF-E81642F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low- or zero- emissions?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D04B4-E87B-458A-8833-A30C80E7277B}"/>
              </a:ext>
            </a:extLst>
          </p:cNvPr>
          <p:cNvSpPr txBox="1"/>
          <p:nvPr/>
        </p:nvSpPr>
        <p:spPr>
          <a:xfrm>
            <a:off x="53722" y="1844032"/>
            <a:ext cx="427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Renewables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8E135-C480-410F-888A-B5F67E5FA126}"/>
              </a:ext>
            </a:extLst>
          </p:cNvPr>
          <p:cNvSpPr txBox="1"/>
          <p:nvPr/>
        </p:nvSpPr>
        <p:spPr>
          <a:xfrm>
            <a:off x="7865602" y="1844032"/>
            <a:ext cx="427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Biofuels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FF936-5A4C-4855-A058-72B9D23966C9}"/>
              </a:ext>
            </a:extLst>
          </p:cNvPr>
          <p:cNvSpPr txBox="1"/>
          <p:nvPr/>
        </p:nvSpPr>
        <p:spPr>
          <a:xfrm>
            <a:off x="1466748" y="4055421"/>
            <a:ext cx="2083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Carbon Capture Utilization &amp;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C2769-BD68-46F8-89E1-1D64CE7EEC55}"/>
              </a:ext>
            </a:extLst>
          </p:cNvPr>
          <p:cNvSpPr txBox="1"/>
          <p:nvPr/>
        </p:nvSpPr>
        <p:spPr>
          <a:xfrm>
            <a:off x="5053585" y="1865499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Nuclear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FC7983-3CF3-456A-A031-85583423ADC0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" y="2313755"/>
            <a:ext cx="2083839" cy="1469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1AA9C-0E3F-45AA-AB24-68CBA713DB53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65" y="2312943"/>
            <a:ext cx="2084832" cy="1472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858D0-C18C-4257-B5B8-570AB101873B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440" y="2308589"/>
            <a:ext cx="2084832" cy="1472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02FA38-57D6-40F9-AE61-806482A8232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3" y="2308589"/>
            <a:ext cx="2084832" cy="1472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E5E2DC-35DB-44EA-B684-E3CD40BA8695}"/>
              </a:ext>
            </a:extLst>
          </p:cNvPr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48" y="4886418"/>
            <a:ext cx="2084832" cy="1472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0EF1E3-355F-42B1-94F2-B93B07C0E550}"/>
              </a:ext>
            </a:extLst>
          </p:cNvPr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84" y="2311503"/>
            <a:ext cx="2084832" cy="1472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F6F26A-9277-D8F8-BC8B-DB6D131E413D}"/>
              </a:ext>
            </a:extLst>
          </p:cNvPr>
          <p:cNvSpPr txBox="1"/>
          <p:nvPr/>
        </p:nvSpPr>
        <p:spPr>
          <a:xfrm>
            <a:off x="4244034" y="4222088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Hydrogen</a:t>
            </a:r>
          </a:p>
        </p:txBody>
      </p:sp>
      <p:pic>
        <p:nvPicPr>
          <p:cNvPr id="16" name="Picture 15" descr="A picture containing tower&#10;&#10;Description automatically generated">
            <a:extLst>
              <a:ext uri="{FF2B5EF4-FFF2-40B4-BE49-F238E27FC236}">
                <a16:creationId xmlns:a16="http://schemas.microsoft.com/office/drawing/2014/main" id="{F7E62DDC-C6FF-41B1-EA42-35D982A138F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34" y="4886418"/>
            <a:ext cx="2084832" cy="1472183"/>
          </a:xfrm>
          <a:prstGeom prst="rect">
            <a:avLst/>
          </a:prstGeom>
        </p:spPr>
      </p:pic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EFE0188C-DA48-B7C1-ED48-F5A3C07BABC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319" y="4886418"/>
            <a:ext cx="3480139" cy="14699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AA7ADA-0E6F-EAD5-1147-E2D6CF91E01B}"/>
              </a:ext>
            </a:extLst>
          </p:cNvPr>
          <p:cNvSpPr txBox="1"/>
          <p:nvPr/>
        </p:nvSpPr>
        <p:spPr>
          <a:xfrm>
            <a:off x="7021318" y="4218716"/>
            <a:ext cx="348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Electric vehicles</a:t>
            </a:r>
          </a:p>
        </p:txBody>
      </p:sp>
    </p:spTree>
    <p:extLst>
      <p:ext uri="{BB962C8B-B14F-4D97-AF65-F5344CB8AC3E}">
        <p14:creationId xmlns:p14="http://schemas.microsoft.com/office/powerpoint/2010/main" val="6227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659D9-A256-433D-9816-A704C20E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102A09-AC92-4EE6-BDB5-C18279DD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negative emissions?</a:t>
            </a:r>
          </a:p>
        </p:txBody>
      </p:sp>
    </p:spTree>
    <p:extLst>
      <p:ext uri="{BB962C8B-B14F-4D97-AF65-F5344CB8AC3E}">
        <p14:creationId xmlns:p14="http://schemas.microsoft.com/office/powerpoint/2010/main" val="2082131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659D9-A256-433D-9816-A704C20E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102A09-AC92-4EE6-BDB5-C18279DD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negative emissions?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8DCA8-BE38-4CB3-87D2-4E6A5F33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9" y="2277035"/>
            <a:ext cx="5944021" cy="2705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8EC3DE-C1A1-4CD3-B2BA-D008067CAB05}"/>
              </a:ext>
            </a:extLst>
          </p:cNvPr>
          <p:cNvSpPr/>
          <p:nvPr/>
        </p:nvSpPr>
        <p:spPr>
          <a:xfrm>
            <a:off x="0" y="5568800"/>
            <a:ext cx="77372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https://www.globalccsinstitute.com/insights/authors/AliceGibson/2015/11/25/importance-bio-ccs-deliver-negative-emissions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84EF6-C1F0-6E9F-EFD7-91683E148CEB}"/>
              </a:ext>
            </a:extLst>
          </p:cNvPr>
          <p:cNvSpPr txBox="1"/>
          <p:nvPr/>
        </p:nvSpPr>
        <p:spPr>
          <a:xfrm>
            <a:off x="987651" y="1816724"/>
            <a:ext cx="427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Bioenergy + CCUS</a:t>
            </a:r>
          </a:p>
        </p:txBody>
      </p:sp>
      <p:pic>
        <p:nvPicPr>
          <p:cNvPr id="9" name="Picture 8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1E70D83C-22CF-FCDB-9C6A-0ABFFD9AA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98" y="2365101"/>
            <a:ext cx="4656842" cy="2910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209675-812E-C226-1BC0-EA297BF08A2E}"/>
              </a:ext>
            </a:extLst>
          </p:cNvPr>
          <p:cNvSpPr txBox="1"/>
          <p:nvPr/>
        </p:nvSpPr>
        <p:spPr>
          <a:xfrm>
            <a:off x="7173798" y="1816724"/>
            <a:ext cx="465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Direct Air Capture</a:t>
            </a:r>
          </a:p>
        </p:txBody>
      </p:sp>
    </p:spTree>
    <p:extLst>
      <p:ext uri="{BB962C8B-B14F-4D97-AF65-F5344CB8AC3E}">
        <p14:creationId xmlns:p14="http://schemas.microsoft.com/office/powerpoint/2010/main" val="1733660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AC844-6F14-4910-82B1-FB5E7DE1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What kinds of transitions need to occur in the energy system to achieve deep emissions reductions? What is the role of different energy technologies in these transitions?</a:t>
            </a:r>
          </a:p>
          <a:p>
            <a:endParaRPr lang="en-US" dirty="0"/>
          </a:p>
          <a:p>
            <a:r>
              <a:rPr lang="en-US" dirty="0"/>
              <a:t>What is the role of institutions in those transitions?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ADFD5-6507-428B-A992-AF1869B6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F582C7-0518-4F1B-8152-659BE295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 of interest in the energy-climate problem that we will focus on today</a:t>
            </a:r>
          </a:p>
        </p:txBody>
      </p:sp>
    </p:spTree>
    <p:extLst>
      <p:ext uri="{BB962C8B-B14F-4D97-AF65-F5344CB8AC3E}">
        <p14:creationId xmlns:p14="http://schemas.microsoft.com/office/powerpoint/2010/main" val="2147978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 descr="Screen Shot 2015-12-11 at 3.5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6" y="183898"/>
            <a:ext cx="8626881" cy="2436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774252"/>
            <a:ext cx="6629400" cy="346249"/>
          </a:xfrm>
        </p:spPr>
        <p:txBody>
          <a:bodyPr/>
          <a:lstStyle/>
          <a:p>
            <a:r>
              <a:rPr lang="en-US" dirty="0"/>
              <a:t>Abundant Gas Project: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387175"/>
            <a:ext cx="8229600" cy="553998"/>
          </a:xfrm>
        </p:spPr>
        <p:txBody>
          <a:bodyPr/>
          <a:lstStyle/>
          <a:p>
            <a:r>
              <a:rPr lang="en-US" dirty="0"/>
              <a:t>Can abundant natural gas on its own substantially mitigate climate change </a:t>
            </a:r>
            <a:r>
              <a:rPr lang="en-US" u="sng" dirty="0"/>
              <a:t>in the absence of climate policies</a:t>
            </a:r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4809-4454-490E-BFC7-98387D8AC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" name="Picture 9" descr="nature138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730" y="5117917"/>
            <a:ext cx="5220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9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56617"/>
            <a:ext cx="6629400" cy="384721"/>
          </a:xfrm>
        </p:spPr>
        <p:txBody>
          <a:bodyPr>
            <a:normAutofit fontScale="90000"/>
          </a:bodyPr>
          <a:lstStyle/>
          <a:p>
            <a:r>
              <a:rPr lang="en-US" dirty="0"/>
              <a:t>Two sides of the argument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“... natural gas – if extracted safely, it’s the bridge fuel that can power our economy </a:t>
            </a:r>
            <a:r>
              <a:rPr lang="en-US" u="sng" dirty="0"/>
              <a:t>with less of the carbon pollution</a:t>
            </a:r>
            <a:r>
              <a:rPr lang="en-US" dirty="0"/>
              <a:t> that causes climate change.”</a:t>
            </a:r>
          </a:p>
          <a:p>
            <a:r>
              <a:rPr lang="en-US" dirty="0"/>
              <a:t>“In broad terms, we find that, given the large amounts of natural gas available in the U.S. at moderate cost … </a:t>
            </a:r>
            <a:r>
              <a:rPr lang="en-US" u="sng" dirty="0"/>
              <a:t>natural gas can indeed play an important role </a:t>
            </a:r>
            <a:r>
              <a:rPr lang="en-US" dirty="0"/>
              <a:t>over the next couple of decades (together with demand management) in economically advancing a clean energy system.”</a:t>
            </a:r>
          </a:p>
          <a:p>
            <a:r>
              <a:rPr lang="en-US" dirty="0"/>
              <a:t>“Thanks to an increased use of affordable domestic natural gas, US power sector greenhouse gas </a:t>
            </a:r>
            <a:r>
              <a:rPr lang="en-US" u="sng" dirty="0"/>
              <a:t>emissions are at the lowest levels </a:t>
            </a:r>
            <a:r>
              <a:rPr lang="en-US" dirty="0"/>
              <a:t>in 20 year.”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“Over a 20-year time period, the greenhouse-gas footprint of shale gas is </a:t>
            </a:r>
            <a:r>
              <a:rPr lang="en-US" u="sng" dirty="0"/>
              <a:t>worse than that for coal </a:t>
            </a:r>
            <a:r>
              <a:rPr lang="en-US" dirty="0"/>
              <a:t>or oil”</a:t>
            </a:r>
          </a:p>
          <a:p>
            <a:r>
              <a:rPr lang="en-US" dirty="0"/>
              <a:t>"Shale gas is a great advantage to the U.S. in the short term, for the next few decades, but it is so attractive that it </a:t>
            </a:r>
            <a:r>
              <a:rPr lang="en-US" u="sng" dirty="0"/>
              <a:t>threatens other energy sources </a:t>
            </a:r>
            <a:r>
              <a:rPr lang="en-US" dirty="0"/>
              <a:t>we ultimately will need."</a:t>
            </a:r>
          </a:p>
          <a:p>
            <a:r>
              <a:rPr lang="en-US" dirty="0"/>
              <a:t>“Cutting greenhouse gas emissions by burning natural gas is </a:t>
            </a:r>
            <a:r>
              <a:rPr lang="en-US" u="sng" dirty="0"/>
              <a:t>like dieting by eating reduced-fat cookies</a:t>
            </a:r>
            <a:r>
              <a:rPr lang="en-US" dirty="0"/>
              <a:t>. It may be better than eating full-fat cookies, but if you really want to lose weight, you probably need to avoid cookies altogether.”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4809-4454-490E-BFC7-98387D8AC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78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08" y="2077604"/>
            <a:ext cx="10545013" cy="2402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56614"/>
            <a:ext cx="6629400" cy="346249"/>
          </a:xfrm>
        </p:spPr>
        <p:txBody>
          <a:bodyPr/>
          <a:lstStyle/>
          <a:p>
            <a:r>
              <a:rPr lang="en-US" dirty="0"/>
              <a:t>Global Natural Gas Resource Estimates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4809-4454-490E-BFC7-98387D8AC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28" y="4480561"/>
            <a:ext cx="2805113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"/>
          <p:cNvSpPr txBox="1"/>
          <p:nvPr/>
        </p:nvSpPr>
        <p:spPr>
          <a:xfrm>
            <a:off x="2909596" y="5323523"/>
            <a:ext cx="6202680" cy="29972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latin typeface="Arial"/>
                <a:ea typeface="Batang"/>
                <a:cs typeface="Times New Roman"/>
              </a:rPr>
              <a:t>Natural Gas Resource (EJ)</a:t>
            </a:r>
            <a:endParaRPr lang="en-US" sz="1600" dirty="0">
              <a:latin typeface="Times New Roman"/>
              <a:ea typeface="Batang"/>
              <a:cs typeface="Times New Roma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445717"/>
            <a:ext cx="10286575" cy="631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22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56614"/>
            <a:ext cx="6629400" cy="346249"/>
          </a:xfrm>
        </p:spPr>
        <p:txBody>
          <a:bodyPr/>
          <a:lstStyle/>
          <a:p>
            <a:r>
              <a:rPr lang="en-US" dirty="0"/>
              <a:t>Natural Gas Supply Curves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4809-4454-490E-BFC7-98387D8AC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8619" y="1378332"/>
            <a:ext cx="17329238" cy="497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6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7A88-A0AC-4A62-AE0B-53E59D79D56C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2662637"/>
            <a:ext cx="9144000" cy="1532727"/>
          </a:xfrm>
        </p:spPr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19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9" y="995364"/>
            <a:ext cx="5407025" cy="486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56614"/>
            <a:ext cx="6629400" cy="346249"/>
          </a:xfrm>
        </p:spPr>
        <p:txBody>
          <a:bodyPr/>
          <a:lstStyle/>
          <a:p>
            <a:r>
              <a:rPr lang="en-US" dirty="0"/>
              <a:t>Natural Gas Consumption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10" y="6441453"/>
            <a:ext cx="6974277" cy="41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16456478" y="-5596669"/>
          <a:ext cx="3764643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16456478" y="-929419"/>
          <a:ext cx="3764643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16456478" y="3737831"/>
          <a:ext cx="3764643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/>
        </p:nvGraphicFramePr>
        <p:xfrm>
          <a:off x="16456478" y="8405081"/>
          <a:ext cx="3764643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/>
        </p:nvGraphicFramePr>
        <p:xfrm>
          <a:off x="15049278" y="-5596669"/>
          <a:ext cx="1166586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/>
        </p:nvGraphicFramePr>
        <p:xfrm>
          <a:off x="15049278" y="-929419"/>
          <a:ext cx="1166586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/>
        </p:nvGraphicFramePr>
        <p:xfrm>
          <a:off x="15049278" y="3737831"/>
          <a:ext cx="1166586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/>
        </p:nvGraphicFramePr>
        <p:xfrm>
          <a:off x="15049278" y="8405081"/>
          <a:ext cx="1166586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20" name="Picture 19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" r="37410" b="7696"/>
          <a:stretch/>
        </p:blipFill>
        <p:spPr bwMode="auto">
          <a:xfrm>
            <a:off x="16257803" y="-5578212"/>
            <a:ext cx="569062" cy="44206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07" r="41477" b="8105"/>
          <a:stretch/>
        </p:blipFill>
        <p:spPr bwMode="auto">
          <a:xfrm>
            <a:off x="16243626" y="-918370"/>
            <a:ext cx="570953" cy="44088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18" r="70769" b="8294"/>
          <a:stretch/>
        </p:blipFill>
        <p:spPr bwMode="auto">
          <a:xfrm>
            <a:off x="16596835" y="3764480"/>
            <a:ext cx="284326" cy="43292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1235" r="49869" b="8377"/>
          <a:stretch/>
        </p:blipFill>
        <p:spPr bwMode="auto">
          <a:xfrm>
            <a:off x="16308847" y="8412781"/>
            <a:ext cx="478486" cy="4329204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24" name="Chart 23"/>
          <p:cNvGraphicFramePr>
            <a:graphicFrameLocks/>
          </p:cNvGraphicFramePr>
          <p:nvPr/>
        </p:nvGraphicFramePr>
        <p:xfrm>
          <a:off x="16678954" y="12326205"/>
          <a:ext cx="3764643" cy="85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16678954" y="7706581"/>
          <a:ext cx="3764643" cy="85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/>
        </p:nvGraphicFramePr>
        <p:xfrm>
          <a:off x="16678954" y="3063144"/>
          <a:ext cx="3764643" cy="85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/>
        </p:nvGraphicFramePr>
        <p:xfrm>
          <a:off x="16678954" y="-1604107"/>
          <a:ext cx="3764643" cy="85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9" y="995364"/>
            <a:ext cx="5407025" cy="486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56351"/>
            <a:ext cx="2133600" cy="365125"/>
          </a:xfrm>
        </p:spPr>
        <p:txBody>
          <a:bodyPr/>
          <a:lstStyle/>
          <a:p>
            <a:fld id="{E9954809-4454-490E-BFC7-98387D8AC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505DBE7-0ACF-E348-BBE2-A615BCE1D79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69" y="1591385"/>
            <a:ext cx="4627661" cy="50924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76400" y="6488668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Source: https://www.epa.gov/ghgemissions/global-greenhouse-gas-emissions-data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8FC171-53B8-4CDA-87CB-A692EEA9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121"/>
            <a:ext cx="10515600" cy="1074235"/>
          </a:xfrm>
        </p:spPr>
        <p:txBody>
          <a:bodyPr>
            <a:normAutofit fontScale="90000"/>
          </a:bodyPr>
          <a:lstStyle/>
          <a:p>
            <a:r>
              <a:rPr lang="en-US" dirty="0"/>
              <a:t>...because the energy system is at the heart of the climate problem…</a:t>
            </a:r>
          </a:p>
        </p:txBody>
      </p:sp>
      <p:sp>
        <p:nvSpPr>
          <p:cNvPr id="6" name="Partial Circle 5">
            <a:extLst>
              <a:ext uri="{FF2B5EF4-FFF2-40B4-BE49-F238E27FC236}">
                <a16:creationId xmlns:a16="http://schemas.microsoft.com/office/drawing/2014/main" id="{890D1245-92B1-4E99-AD82-CA7005B3698B}"/>
              </a:ext>
            </a:extLst>
          </p:cNvPr>
          <p:cNvSpPr/>
          <p:nvPr/>
        </p:nvSpPr>
        <p:spPr>
          <a:xfrm rot="5400000">
            <a:off x="4071673" y="2378999"/>
            <a:ext cx="4012792" cy="4110088"/>
          </a:xfrm>
          <a:prstGeom prst="pie">
            <a:avLst>
              <a:gd name="adj1" fmla="val 21442279"/>
              <a:gd name="adj2" fmla="val 16200000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888E0-CB86-41A0-AFED-FA0632DA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88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16456478" y="-5596669"/>
          <a:ext cx="3764643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16456478" y="-929419"/>
          <a:ext cx="3764643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16456478" y="3737831"/>
          <a:ext cx="3764643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/>
        </p:nvGraphicFramePr>
        <p:xfrm>
          <a:off x="16456478" y="8405081"/>
          <a:ext cx="3764643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/>
        </p:nvGraphicFramePr>
        <p:xfrm>
          <a:off x="15049278" y="-5596669"/>
          <a:ext cx="1166586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/>
        </p:nvGraphicFramePr>
        <p:xfrm>
          <a:off x="15049278" y="-929419"/>
          <a:ext cx="1166586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/>
        </p:nvGraphicFramePr>
        <p:xfrm>
          <a:off x="15049278" y="3737831"/>
          <a:ext cx="1166586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/>
        </p:nvGraphicFramePr>
        <p:xfrm>
          <a:off x="15049278" y="8405081"/>
          <a:ext cx="1166586" cy="478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0" name="Picture 19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" r="37410" b="7696"/>
          <a:stretch/>
        </p:blipFill>
        <p:spPr bwMode="auto">
          <a:xfrm>
            <a:off x="16257803" y="-5578212"/>
            <a:ext cx="569062" cy="44206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07" r="41477" b="8105"/>
          <a:stretch/>
        </p:blipFill>
        <p:spPr bwMode="auto">
          <a:xfrm>
            <a:off x="16243626" y="-918370"/>
            <a:ext cx="570953" cy="44088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18" r="70769" b="8294"/>
          <a:stretch/>
        </p:blipFill>
        <p:spPr bwMode="auto">
          <a:xfrm>
            <a:off x="16596835" y="3764480"/>
            <a:ext cx="284326" cy="43292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t="1235" r="49869" b="8377"/>
          <a:stretch/>
        </p:blipFill>
        <p:spPr bwMode="auto">
          <a:xfrm>
            <a:off x="16308847" y="8412781"/>
            <a:ext cx="478486" cy="4329204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24" name="Chart 23"/>
          <p:cNvGraphicFramePr>
            <a:graphicFrameLocks/>
          </p:cNvGraphicFramePr>
          <p:nvPr/>
        </p:nvGraphicFramePr>
        <p:xfrm>
          <a:off x="16678954" y="12326205"/>
          <a:ext cx="3764643" cy="85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/>
        </p:nvGraphicFramePr>
        <p:xfrm>
          <a:off x="16678954" y="7706581"/>
          <a:ext cx="3764643" cy="85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/>
        </p:nvGraphicFramePr>
        <p:xfrm>
          <a:off x="16678954" y="3063144"/>
          <a:ext cx="3764643" cy="85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/>
        </p:nvGraphicFramePr>
        <p:xfrm>
          <a:off x="16678954" y="-1604107"/>
          <a:ext cx="3764643" cy="85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356614"/>
            <a:ext cx="6629400" cy="346249"/>
          </a:xfrm>
        </p:spPr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Emissions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9" y="1004889"/>
            <a:ext cx="5407025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1981200" y="1371598"/>
            <a:ext cx="8229600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3" name="Date Placeholder 3"/>
          <p:cNvSpPr>
            <a:spLocks noGrp="1"/>
          </p:cNvSpPr>
          <p:nvPr>
            <p:ph type="dt" sz="half" idx="10"/>
          </p:nvPr>
        </p:nvSpPr>
        <p:spPr>
          <a:xfrm>
            <a:off x="1981200" y="6356351"/>
            <a:ext cx="2133600" cy="365125"/>
          </a:xfrm>
        </p:spPr>
        <p:txBody>
          <a:bodyPr/>
          <a:lstStyle/>
          <a:p>
            <a:fld id="{E9954809-4454-490E-BFC7-98387D8AC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A505DBE7-0ACF-E348-BBE2-A615BCE1D79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9" y="998539"/>
            <a:ext cx="5407025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10" y="6441453"/>
            <a:ext cx="6974277" cy="41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99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9" y="1014414"/>
            <a:ext cx="5407025" cy="484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56614"/>
            <a:ext cx="6629400" cy="346249"/>
          </a:xfrm>
        </p:spPr>
        <p:txBody>
          <a:bodyPr/>
          <a:lstStyle/>
          <a:p>
            <a:r>
              <a:rPr lang="en-US" dirty="0"/>
              <a:t>Radiative Forcing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4809-4454-490E-BFC7-98387D8AC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9" y="1008064"/>
            <a:ext cx="5407025" cy="484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10" y="6441453"/>
            <a:ext cx="6974277" cy="41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82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9" y="1036639"/>
            <a:ext cx="5407025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56614"/>
            <a:ext cx="6629400" cy="346249"/>
          </a:xfrm>
        </p:spPr>
        <p:txBody>
          <a:bodyPr/>
          <a:lstStyle/>
          <a:p>
            <a:r>
              <a:rPr lang="en-US" dirty="0"/>
              <a:t>Temperature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4809-4454-490E-BFC7-98387D8AC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9" y="1030289"/>
            <a:ext cx="5407025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10" y="6441453"/>
            <a:ext cx="6974277" cy="41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01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241300"/>
            <a:ext cx="3286323" cy="2552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412" y="279400"/>
            <a:ext cx="4050588" cy="2171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4513102"/>
            <a:ext cx="3429000" cy="23440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390" y="4513103"/>
            <a:ext cx="3926311" cy="2369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2082800"/>
            <a:ext cx="2590800" cy="29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7533" y="-278050"/>
            <a:ext cx="10591800" cy="22677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1" y="0"/>
            <a:ext cx="68770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322180" y="-328549"/>
            <a:ext cx="1185333" cy="68098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07513" y="-325551"/>
            <a:ext cx="1253067" cy="68098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0579" y="-325551"/>
            <a:ext cx="1211722" cy="68098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72301" y="-325550"/>
            <a:ext cx="3372592" cy="68098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1" y="0"/>
            <a:ext cx="68770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983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7A88-A0AC-4A62-AE0B-53E59D79D56C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2662637"/>
            <a:ext cx="9144000" cy="1532727"/>
          </a:xfrm>
        </p:spPr>
        <p:txBody>
          <a:bodyPr/>
          <a:lstStyle/>
          <a:p>
            <a:r>
              <a:rPr lang="en-US" dirty="0"/>
              <a:t>But why?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90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56614"/>
            <a:ext cx="6629400" cy="346249"/>
          </a:xfrm>
        </p:spPr>
        <p:txBody>
          <a:bodyPr/>
          <a:lstStyle/>
          <a:p>
            <a:r>
              <a:rPr lang="en-US" dirty="0"/>
              <a:t>Energy Consumption Difference 2050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4809-4454-490E-BFC7-98387D8AC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879601"/>
            <a:ext cx="9155044" cy="336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748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56614"/>
            <a:ext cx="6629400" cy="346249"/>
          </a:xfrm>
        </p:spPr>
        <p:txBody>
          <a:bodyPr/>
          <a:lstStyle/>
          <a:p>
            <a:r>
              <a:rPr lang="en-US" dirty="0"/>
              <a:t>Radiative Forcing in 2050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4809-4454-490E-BFC7-98387D8AC5BE}" type="datetime4">
              <a:rPr lang="en-US" smtClean="0"/>
              <a:t>September 8,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4" y="1227138"/>
            <a:ext cx="7394575" cy="493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775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1" y="0"/>
            <a:ext cx="68770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13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2225-739D-4250-BAA0-7F2E8B60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13872"/>
          </a:xfrm>
        </p:spPr>
        <p:txBody>
          <a:bodyPr>
            <a:normAutofit fontScale="90000"/>
          </a:bodyPr>
          <a:lstStyle/>
          <a:p>
            <a:r>
              <a:rPr lang="en-US" dirty="0"/>
              <a:t>Three main components of the energy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1EBED-13BB-4253-895C-75715F63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7563F-4A15-4BCD-A006-EE2F2FC985D4}"/>
              </a:ext>
            </a:extLst>
          </p:cNvPr>
          <p:cNvSpPr/>
          <p:nvPr/>
        </p:nvSpPr>
        <p:spPr>
          <a:xfrm>
            <a:off x="2079266" y="3277925"/>
            <a:ext cx="2083242" cy="90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(e.g. coal, gas, oil)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5850DA-FD71-4F73-BB89-222B28FABD07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4162508" y="3731149"/>
            <a:ext cx="891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F8FCD49-F7A7-49BF-8C02-F0683CDF1BD9}"/>
              </a:ext>
            </a:extLst>
          </p:cNvPr>
          <p:cNvSpPr/>
          <p:nvPr/>
        </p:nvSpPr>
        <p:spPr>
          <a:xfrm>
            <a:off x="5054379" y="3277925"/>
            <a:ext cx="2083242" cy="90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(e.g. electricity)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CB9783-4178-479C-9D8E-4068B5ADE6D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7137621" y="3726511"/>
            <a:ext cx="955481" cy="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3D517B-2AED-4DDB-8A21-3D5AC9D829F3}"/>
              </a:ext>
            </a:extLst>
          </p:cNvPr>
          <p:cNvSpPr/>
          <p:nvPr/>
        </p:nvSpPr>
        <p:spPr>
          <a:xfrm>
            <a:off x="8093102" y="3273287"/>
            <a:ext cx="2083242" cy="90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(e.g. heating, cooling)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1A3D62-25F7-4BED-AAB0-AAA770352E41}"/>
              </a:ext>
            </a:extLst>
          </p:cNvPr>
          <p:cNvSpPr txBox="1"/>
          <p:nvPr/>
        </p:nvSpPr>
        <p:spPr>
          <a:xfrm>
            <a:off x="2079266" y="2870420"/>
            <a:ext cx="208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Primary Energy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D83CB-5EC3-46CC-899E-1AF3752B62C8}"/>
              </a:ext>
            </a:extLst>
          </p:cNvPr>
          <p:cNvSpPr txBox="1"/>
          <p:nvPr/>
        </p:nvSpPr>
        <p:spPr>
          <a:xfrm>
            <a:off x="4985468" y="2871284"/>
            <a:ext cx="228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Secondary Energy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F37784-EBB0-41E0-B527-A6D195EE71C6}"/>
              </a:ext>
            </a:extLst>
          </p:cNvPr>
          <p:cNvSpPr txBox="1"/>
          <p:nvPr/>
        </p:nvSpPr>
        <p:spPr>
          <a:xfrm>
            <a:off x="8093102" y="2870420"/>
            <a:ext cx="208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Energy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CADAB221-117D-4E80-B325-A8F9E0DFA333}"/>
              </a:ext>
            </a:extLst>
          </p:cNvPr>
          <p:cNvSpPr/>
          <p:nvPr/>
        </p:nvSpPr>
        <p:spPr>
          <a:xfrm rot="16200000">
            <a:off x="4253796" y="2202663"/>
            <a:ext cx="755374" cy="50122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B4B0FD-AB4D-4F8A-90B8-BFD43414C823}"/>
              </a:ext>
            </a:extLst>
          </p:cNvPr>
          <p:cNvSpPr txBox="1"/>
          <p:nvPr/>
        </p:nvSpPr>
        <p:spPr>
          <a:xfrm>
            <a:off x="3331445" y="5207237"/>
            <a:ext cx="260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Energy Supply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0237CD2-D5C3-48AF-8547-52168310E219}"/>
              </a:ext>
            </a:extLst>
          </p:cNvPr>
          <p:cNvSpPr/>
          <p:nvPr/>
        </p:nvSpPr>
        <p:spPr>
          <a:xfrm rot="16200000">
            <a:off x="8754386" y="3543068"/>
            <a:ext cx="755374" cy="23456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894E14-1604-4841-95A7-0EBFAF2374AA}"/>
              </a:ext>
            </a:extLst>
          </p:cNvPr>
          <p:cNvSpPr txBox="1"/>
          <p:nvPr/>
        </p:nvSpPr>
        <p:spPr>
          <a:xfrm>
            <a:off x="7832035" y="5202599"/>
            <a:ext cx="260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Energy Demand</a:t>
            </a:r>
          </a:p>
        </p:txBody>
      </p:sp>
    </p:spTree>
    <p:extLst>
      <p:ext uri="{BB962C8B-B14F-4D97-AF65-F5344CB8AC3E}">
        <p14:creationId xmlns:p14="http://schemas.microsoft.com/office/powerpoint/2010/main" val="3670127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 descr="Screen Shot 2015-12-11 at 3.5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6" y="183898"/>
            <a:ext cx="8626881" cy="2436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774252"/>
            <a:ext cx="6629400" cy="346249"/>
          </a:xfrm>
        </p:spPr>
        <p:txBody>
          <a:bodyPr/>
          <a:lstStyle/>
          <a:p>
            <a:r>
              <a:rPr lang="en-US" dirty="0"/>
              <a:t>Abundant Gas Project: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387175"/>
            <a:ext cx="8229600" cy="553998"/>
          </a:xfrm>
        </p:spPr>
        <p:txBody>
          <a:bodyPr/>
          <a:lstStyle/>
          <a:p>
            <a:r>
              <a:rPr lang="en-US" dirty="0"/>
              <a:t>Can abundant natural gas on its own substantially mitigate climate change </a:t>
            </a:r>
            <a:r>
              <a:rPr lang="en-US" u="sng" dirty="0"/>
              <a:t>in the absence of climate policies</a:t>
            </a:r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4809-4454-490E-BFC7-98387D8AC5BE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" name="Picture 9" descr="nature138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730" y="5117917"/>
            <a:ext cx="5220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2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FC4444-4303-4847-A617-437FAB7F5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057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Emission reductions in Energy scenarios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AD57C-F819-4710-AA04-4A9FA578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00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1E9F4-328B-4214-B0FF-CE888519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2BE15-C750-4CB4-9F89-6C746D9C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using GCAM: Six Emissions Scenarios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F8796-FDE7-42F4-8687-5AC0DBC4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3016251"/>
            <a:ext cx="6350000" cy="381000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A45376F-C973-445B-91C0-76F46363C69B}"/>
              </a:ext>
            </a:extLst>
          </p:cNvPr>
          <p:cNvSpPr txBox="1">
            <a:spLocks/>
          </p:cNvSpPr>
          <p:nvPr/>
        </p:nvSpPr>
        <p:spPr>
          <a:xfrm>
            <a:off x="6610547" y="3608413"/>
            <a:ext cx="3762081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/>
              <a:t>Three technology assumptions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Full technology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No </a:t>
            </a:r>
            <a:r>
              <a:rPr lang="en-US" sz="2000" dirty="0" err="1"/>
              <a:t>BioCCS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No CCS and Nuclear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10390D8-BD3D-41C7-BA51-52219B196949}"/>
              </a:ext>
            </a:extLst>
          </p:cNvPr>
          <p:cNvSpPr txBox="1">
            <a:spLocks/>
          </p:cNvSpPr>
          <p:nvPr/>
        </p:nvSpPr>
        <p:spPr>
          <a:xfrm>
            <a:off x="1611263" y="1690688"/>
            <a:ext cx="9820373" cy="1676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</a:rPr>
              <a:t>Three assumptions about emissions in 2050 </a:t>
            </a:r>
            <a:r>
              <a:rPr lang="en-US" i="1" dirty="0">
                <a:solidFill>
                  <a:prstClr val="black"/>
                </a:solidFill>
              </a:rPr>
              <a:t>(Energy system CO</a:t>
            </a:r>
            <a:r>
              <a:rPr lang="en-US" i="1" baseline="-25000" dirty="0">
                <a:solidFill>
                  <a:prstClr val="black"/>
                </a:solidFill>
              </a:rPr>
              <a:t>2</a:t>
            </a:r>
            <a:r>
              <a:rPr lang="en-US" i="1" dirty="0">
                <a:solidFill>
                  <a:prstClr val="black"/>
                </a:solidFill>
              </a:rPr>
              <a:t> only)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Decline slightly from 2020 to 2010 levels by 2050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Decline to 25% below 2010 levels in 2050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Decline to 50% below 2010 levels in 2050 (2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⁰</a:t>
            </a:r>
            <a:r>
              <a:rPr lang="en-US" dirty="0">
                <a:solidFill>
                  <a:prstClr val="black"/>
                </a:solidFill>
              </a:rPr>
              <a:t>C Scenario)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96C6A30-A4FD-EA8D-2791-77D2CB6BF611}"/>
              </a:ext>
            </a:extLst>
          </p:cNvPr>
          <p:cNvSpPr/>
          <p:nvPr/>
        </p:nvSpPr>
        <p:spPr>
          <a:xfrm>
            <a:off x="9460871" y="4237714"/>
            <a:ext cx="353085" cy="136707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41F94-6DE2-F38E-55E9-0A8DFEC186DE}"/>
              </a:ext>
            </a:extLst>
          </p:cNvPr>
          <p:cNvSpPr txBox="1"/>
          <p:nvPr/>
        </p:nvSpPr>
        <p:spPr>
          <a:xfrm>
            <a:off x="9982200" y="4481465"/>
            <a:ext cx="180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Assumptions are consistent with literature</a:t>
            </a:r>
          </a:p>
        </p:txBody>
      </p:sp>
    </p:spTree>
    <p:extLst>
      <p:ext uri="{BB962C8B-B14F-4D97-AF65-F5344CB8AC3E}">
        <p14:creationId xmlns:p14="http://schemas.microsoft.com/office/powerpoint/2010/main" val="171375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143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Energy: Reference Scenario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394188"/>
              </p:ext>
            </p:extLst>
          </p:nvPr>
        </p:nvGraphicFramePr>
        <p:xfrm>
          <a:off x="6055360" y="10022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229066"/>
            <a:ext cx="4575643" cy="274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4117206"/>
            <a:ext cx="4575643" cy="2740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358" y="4117206"/>
            <a:ext cx="4575643" cy="27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14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143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Energy: 2010 Emissions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25930"/>
            <a:ext cx="4575643" cy="274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7206"/>
            <a:ext cx="4575643" cy="2740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7206"/>
            <a:ext cx="4575643" cy="2740795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928743"/>
              </p:ext>
            </p:extLst>
          </p:nvPr>
        </p:nvGraphicFramePr>
        <p:xfrm>
          <a:off x="6055360" y="10022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47220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143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Energy: 25% reduction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29066"/>
            <a:ext cx="4575643" cy="274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7206"/>
            <a:ext cx="4575643" cy="2740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7206"/>
            <a:ext cx="4575643" cy="2740795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934193"/>
              </p:ext>
            </p:extLst>
          </p:nvPr>
        </p:nvGraphicFramePr>
        <p:xfrm>
          <a:off x="6055360" y="10022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61480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143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Energy: 50% reduction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29066"/>
            <a:ext cx="4575643" cy="274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7206"/>
            <a:ext cx="4575643" cy="2740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7206"/>
            <a:ext cx="4575643" cy="2740795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3110741"/>
              </p:ext>
            </p:extLst>
          </p:nvPr>
        </p:nvGraphicFramePr>
        <p:xfrm>
          <a:off x="6055360" y="10022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13814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59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Electricity production: Reference Scenario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466589"/>
              </p:ext>
            </p:extLst>
          </p:nvPr>
        </p:nvGraphicFramePr>
        <p:xfrm>
          <a:off x="6096000" y="10369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230588"/>
            <a:ext cx="4575643" cy="2739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4118728"/>
            <a:ext cx="4575643" cy="2739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358" y="4118728"/>
            <a:ext cx="4575643" cy="27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30588"/>
            <a:ext cx="4575643" cy="2739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8728"/>
            <a:ext cx="4575643" cy="2739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8728"/>
            <a:ext cx="4575643" cy="2739273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822797"/>
              </p:ext>
            </p:extLst>
          </p:nvPr>
        </p:nvGraphicFramePr>
        <p:xfrm>
          <a:off x="6096000" y="10369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itle 5">
            <a:extLst>
              <a:ext uri="{FF2B5EF4-FFF2-40B4-BE49-F238E27FC236}">
                <a16:creationId xmlns:a16="http://schemas.microsoft.com/office/drawing/2014/main" id="{CB2F3AA7-5921-4421-B600-6DBDCEC2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593"/>
          </a:xfrm>
        </p:spPr>
        <p:txBody>
          <a:bodyPr>
            <a:normAutofit/>
          </a:bodyPr>
          <a:lstStyle/>
          <a:p>
            <a:r>
              <a:rPr lang="en-US" dirty="0"/>
              <a:t>Electricity production: 2010 Emissions</a:t>
            </a:r>
          </a:p>
        </p:txBody>
      </p:sp>
    </p:spTree>
    <p:extLst>
      <p:ext uri="{BB962C8B-B14F-4D97-AF65-F5344CB8AC3E}">
        <p14:creationId xmlns:p14="http://schemas.microsoft.com/office/powerpoint/2010/main" val="3378836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30588"/>
            <a:ext cx="4575643" cy="2739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8728"/>
            <a:ext cx="4575643" cy="2739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8728"/>
            <a:ext cx="4575643" cy="2739273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835425"/>
              </p:ext>
            </p:extLst>
          </p:nvPr>
        </p:nvGraphicFramePr>
        <p:xfrm>
          <a:off x="6096000" y="10369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itle 5">
            <a:extLst>
              <a:ext uri="{FF2B5EF4-FFF2-40B4-BE49-F238E27FC236}">
                <a16:creationId xmlns:a16="http://schemas.microsoft.com/office/drawing/2014/main" id="{F3D5922E-54DD-493D-961B-8C8A6B6B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593"/>
          </a:xfrm>
        </p:spPr>
        <p:txBody>
          <a:bodyPr>
            <a:normAutofit/>
          </a:bodyPr>
          <a:lstStyle/>
          <a:p>
            <a:r>
              <a:rPr lang="en-US" dirty="0"/>
              <a:t>Electricity production: 25% reduction</a:t>
            </a:r>
          </a:p>
        </p:txBody>
      </p:sp>
    </p:spTree>
    <p:extLst>
      <p:ext uri="{BB962C8B-B14F-4D97-AF65-F5344CB8AC3E}">
        <p14:creationId xmlns:p14="http://schemas.microsoft.com/office/powerpoint/2010/main" val="408218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733057-D28A-45A0-9DD1-36E0D08A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36" y="882751"/>
            <a:ext cx="5152566" cy="6046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12225-739D-4250-BAA0-7F2E8B60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88" y="185766"/>
            <a:ext cx="11934246" cy="7235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Components of and processes in the energy system: Some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1EBED-13BB-4253-895C-75715F63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A065B-6E2A-4DB1-B5F7-334767461B36}"/>
              </a:ext>
            </a:extLst>
          </p:cNvPr>
          <p:cNvSpPr txBox="1"/>
          <p:nvPr/>
        </p:nvSpPr>
        <p:spPr>
          <a:xfrm>
            <a:off x="159688" y="6388155"/>
            <a:ext cx="279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GEA, 2012</a:t>
            </a:r>
          </a:p>
        </p:txBody>
      </p:sp>
    </p:spTree>
    <p:extLst>
      <p:ext uri="{BB962C8B-B14F-4D97-AF65-F5344CB8AC3E}">
        <p14:creationId xmlns:p14="http://schemas.microsoft.com/office/powerpoint/2010/main" val="1008283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39553"/>
            <a:ext cx="4575643" cy="2739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8728"/>
            <a:ext cx="4575643" cy="2739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8728"/>
            <a:ext cx="4575643" cy="2739273"/>
          </a:xfrm>
          <a:prstGeom prst="rect">
            <a:avLst/>
          </a:prstGeom>
        </p:spPr>
      </p:pic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7701532"/>
              </p:ext>
            </p:extLst>
          </p:nvPr>
        </p:nvGraphicFramePr>
        <p:xfrm>
          <a:off x="6096000" y="10369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itle 5">
            <a:extLst>
              <a:ext uri="{FF2B5EF4-FFF2-40B4-BE49-F238E27FC236}">
                <a16:creationId xmlns:a16="http://schemas.microsoft.com/office/drawing/2014/main" id="{CD840B10-AED9-4E21-AA70-2070239783F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6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Electricity production: 50% reduction</a:t>
            </a:r>
          </a:p>
        </p:txBody>
      </p:sp>
    </p:spTree>
    <p:extLst>
      <p:ext uri="{BB962C8B-B14F-4D97-AF65-F5344CB8AC3E}">
        <p14:creationId xmlns:p14="http://schemas.microsoft.com/office/powerpoint/2010/main" val="2830323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14618-1B9B-4B32-B0E9-D26C86F1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5FF3F-0301-4505-8F85-349B17A9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Onshore wind energy capacity in the 50% Scenarios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1D726-BC67-404B-8AF4-E979DD629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18875"/>
            <a:ext cx="7543800" cy="449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80FD1-01BA-417E-A00B-B4E819239E6A}"/>
              </a:ext>
            </a:extLst>
          </p:cNvPr>
          <p:cNvSpPr txBox="1"/>
          <p:nvPr/>
        </p:nvSpPr>
        <p:spPr>
          <a:xfrm>
            <a:off x="4705724" y="3581400"/>
            <a:ext cx="14478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About 837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GWe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installed capacity in 2022 (actual)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9D219A-3BAA-4612-9A81-5AD76AFE155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429624" y="4658618"/>
            <a:ext cx="586615" cy="451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D53CF3-10AF-44F2-866E-41C4522F32B2}"/>
              </a:ext>
            </a:extLst>
          </p:cNvPr>
          <p:cNvSpPr txBox="1"/>
          <p:nvPr/>
        </p:nvSpPr>
        <p:spPr>
          <a:xfrm>
            <a:off x="6305924" y="2971800"/>
            <a:ext cx="12954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GWe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installed capacity by 2030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3717A-D566-48AC-8119-FD94EE4E5E83}"/>
              </a:ext>
            </a:extLst>
          </p:cNvPr>
          <p:cNvCxnSpPr>
            <a:stCxn id="8" idx="2"/>
          </p:cNvCxnSpPr>
          <p:nvPr/>
        </p:nvCxnSpPr>
        <p:spPr>
          <a:xfrm>
            <a:off x="6953624" y="4049018"/>
            <a:ext cx="38100" cy="5229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FB9A26-B20A-4B69-82C6-9FA934A3B4B3}"/>
              </a:ext>
            </a:extLst>
          </p:cNvPr>
          <p:cNvSpPr txBox="1"/>
          <p:nvPr/>
        </p:nvSpPr>
        <p:spPr>
          <a:xfrm>
            <a:off x="5848724" y="1752600"/>
            <a:ext cx="16002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Almost 9000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GWe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installed capacity by  2050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1B2704-9B7D-4EE7-9823-879DAAB9F060}"/>
              </a:ext>
            </a:extLst>
          </p:cNvPr>
          <p:cNvCxnSpPr>
            <a:stCxn id="10" idx="3"/>
          </p:cNvCxnSpPr>
          <p:nvPr/>
        </p:nvCxnSpPr>
        <p:spPr>
          <a:xfrm flipV="1">
            <a:off x="7448924" y="2286003"/>
            <a:ext cx="1447800" cy="52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83DA75-4A13-428B-AA99-8A92F4456F94}"/>
              </a:ext>
            </a:extLst>
          </p:cNvPr>
          <p:cNvSpPr txBox="1"/>
          <p:nvPr/>
        </p:nvSpPr>
        <p:spPr>
          <a:xfrm>
            <a:off x="2438400" y="6400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 Assumes a 25% average future global onshore wind capacity factor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89454-F976-2B15-297B-19203D7352FB}"/>
              </a:ext>
            </a:extLst>
          </p:cNvPr>
          <p:cNvSpPr txBox="1"/>
          <p:nvPr/>
        </p:nvSpPr>
        <p:spPr>
          <a:xfrm>
            <a:off x="7810500" y="1105913"/>
            <a:ext cx="160020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Much more to get to net-zero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7203-67BF-D2F0-9892-FC2E62A112D1}"/>
              </a:ext>
            </a:extLst>
          </p:cNvPr>
          <p:cNvSpPr txBox="1"/>
          <p:nvPr/>
        </p:nvSpPr>
        <p:spPr>
          <a:xfrm>
            <a:off x="9753600" y="3118164"/>
            <a:ext cx="16002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Almost 3700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GWe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installed capacity by  2050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D4EB4B-55D2-3D55-F6E7-746EBCBB66D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9020362" y="3656773"/>
            <a:ext cx="733238" cy="538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1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 animBg="1"/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2A91D0-E2DF-47FB-B8E0-031657F1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BA4B5-9C30-4FFC-A23E-B81B6805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4875"/>
          </a:xfrm>
        </p:spPr>
        <p:txBody>
          <a:bodyPr>
            <a:normAutofit fontScale="90000"/>
          </a:bodyPr>
          <a:lstStyle/>
          <a:p>
            <a:r>
              <a:rPr lang="en-US" dirty="0"/>
              <a:t>Number of wind turbines in 50% reduction scenarios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7BAEA-BFD7-4250-B999-0C47323D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18875"/>
            <a:ext cx="7543800" cy="449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180F78-8C4E-4E0F-8CEA-4A66603CF816}"/>
              </a:ext>
            </a:extLst>
          </p:cNvPr>
          <p:cNvSpPr txBox="1"/>
          <p:nvPr/>
        </p:nvSpPr>
        <p:spPr>
          <a:xfrm>
            <a:off x="6001124" y="2362201"/>
            <a:ext cx="2152276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330,000 additional 5 MW turbines from 2017 through 2030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3DA24C-BC2A-43A9-B340-7E306566627F}"/>
              </a:ext>
            </a:extLst>
          </p:cNvPr>
          <p:cNvCxnSpPr>
            <a:stCxn id="6" idx="2"/>
          </p:cNvCxnSpPr>
          <p:nvPr/>
        </p:nvCxnSpPr>
        <p:spPr>
          <a:xfrm flipH="1">
            <a:off x="6915524" y="3193198"/>
            <a:ext cx="161738" cy="15312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A3E186-4D16-4188-A4DA-CB0A213402F4}"/>
              </a:ext>
            </a:extLst>
          </p:cNvPr>
          <p:cNvSpPr txBox="1"/>
          <p:nvPr/>
        </p:nvSpPr>
        <p:spPr>
          <a:xfrm>
            <a:off x="5620124" y="1143000"/>
            <a:ext cx="20383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Around 1.4 million additional 5 MW turbines from 2030 through 2050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C9E90-A311-4B9B-8917-0B1AACE4B5EF}"/>
              </a:ext>
            </a:extLst>
          </p:cNvPr>
          <p:cNvCxnSpPr>
            <a:stCxn id="8" idx="3"/>
          </p:cNvCxnSpPr>
          <p:nvPr/>
        </p:nvCxnSpPr>
        <p:spPr>
          <a:xfrm>
            <a:off x="7658474" y="1681610"/>
            <a:ext cx="1314450" cy="6043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64FF23-7F34-4EAC-8A8A-4D1442D9F2DA}"/>
              </a:ext>
            </a:extLst>
          </p:cNvPr>
          <p:cNvSpPr txBox="1"/>
          <p:nvPr/>
        </p:nvSpPr>
        <p:spPr>
          <a:xfrm>
            <a:off x="4858124" y="3657601"/>
            <a:ext cx="13716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341k turbines in 2017 (actual)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3F31D7-39BD-4B9E-B85C-1633715CBA1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543924" y="4488598"/>
            <a:ext cx="304615" cy="6628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CD4827-15BE-4547-8758-CAEA5C26204C}"/>
              </a:ext>
            </a:extLst>
          </p:cNvPr>
          <p:cNvSpPr txBox="1"/>
          <p:nvPr/>
        </p:nvSpPr>
        <p:spPr>
          <a:xfrm>
            <a:off x="8839200" y="2667000"/>
            <a:ext cx="2110154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600,000 additional 5 MW turbines from 2017 through 2050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6D8653-ECE5-4945-89FC-042621CFBF58}"/>
              </a:ext>
            </a:extLst>
          </p:cNvPr>
          <p:cNvCxnSpPr>
            <a:stCxn id="12" idx="2"/>
          </p:cNvCxnSpPr>
          <p:nvPr/>
        </p:nvCxnSpPr>
        <p:spPr>
          <a:xfrm flipH="1">
            <a:off x="9067801" y="3497997"/>
            <a:ext cx="826476" cy="6930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FF839B-6214-4315-8A8F-1A68355BB47F}"/>
              </a:ext>
            </a:extLst>
          </p:cNvPr>
          <p:cNvSpPr txBox="1"/>
          <p:nvPr/>
        </p:nvSpPr>
        <p:spPr>
          <a:xfrm>
            <a:off x="2438400" y="6400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 Assumes a 25% average future global onshore wind capacity factor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2A0A2-AC6E-EC7A-B556-C11820FDC4D3}"/>
              </a:ext>
            </a:extLst>
          </p:cNvPr>
          <p:cNvSpPr txBox="1"/>
          <p:nvPr/>
        </p:nvSpPr>
        <p:spPr>
          <a:xfrm>
            <a:off x="8277225" y="906335"/>
            <a:ext cx="203835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more to get to net-zero</a:t>
            </a:r>
          </a:p>
        </p:txBody>
      </p:sp>
    </p:spTree>
    <p:extLst>
      <p:ext uri="{BB962C8B-B14F-4D97-AF65-F5344CB8AC3E}">
        <p14:creationId xmlns:p14="http://schemas.microsoft.com/office/powerpoint/2010/main" val="338827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D889E-3630-A1A9-C4D5-12F9487F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0A83C7-8B8C-282F-BA69-49DA3CE76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1999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IAM based pathways toward net-zero emissions in the U.S. by 2050 suggest significant scaling up of investments compared to historical rates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CC7B9-5BA1-B90E-7380-2B03CE9B2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t="2124" r="820" b="2292"/>
          <a:stretch/>
        </p:blipFill>
        <p:spPr>
          <a:xfrm>
            <a:off x="1864659" y="2221193"/>
            <a:ext cx="8919882" cy="4500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CD92F-3B2B-653D-EA5D-D4EDAAA6BD24}"/>
              </a:ext>
            </a:extLst>
          </p:cNvPr>
          <p:cNvSpPr txBox="1"/>
          <p:nvPr/>
        </p:nvSpPr>
        <p:spPr>
          <a:xfrm>
            <a:off x="1864659" y="1738263"/>
            <a:ext cx="8919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U.S. Electric Generation Capacity Additions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64789-A6D9-A6DC-2B7B-E9DAF30AD168}"/>
              </a:ext>
            </a:extLst>
          </p:cNvPr>
          <p:cNvSpPr txBox="1"/>
          <p:nvPr/>
        </p:nvSpPr>
        <p:spPr>
          <a:xfrm>
            <a:off x="134470" y="6188742"/>
            <a:ext cx="178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U.S. LTS 2021</a:t>
            </a:r>
          </a:p>
        </p:txBody>
      </p:sp>
    </p:spTree>
    <p:extLst>
      <p:ext uri="{BB962C8B-B14F-4D97-AF65-F5344CB8AC3E}">
        <p14:creationId xmlns:p14="http://schemas.microsoft.com/office/powerpoint/2010/main" val="3885758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19707" y="247772"/>
            <a:ext cx="9144000" cy="868680"/>
          </a:xfrm>
        </p:spPr>
        <p:txBody>
          <a:bodyPr/>
          <a:lstStyle/>
          <a:p>
            <a:pPr algn="ctr"/>
            <a:r>
              <a:rPr lang="en-US" sz="3200" dirty="0"/>
              <a:t>Scenarios consistent with Paris goals are characterized by stranded assets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00292" y="2015731"/>
            <a:ext cx="5555259" cy="1107996"/>
          </a:xfrm>
        </p:spPr>
        <p:txBody>
          <a:bodyPr/>
          <a:lstStyle/>
          <a:p>
            <a:r>
              <a:rPr lang="en-US" dirty="0"/>
              <a:t>Mitigation could result in pre-mature write-downs, devaluations, and conversion to liabilities of carbon-intensive assets, referred to as “</a:t>
            </a:r>
            <a:r>
              <a:rPr lang="en-US" b="1" dirty="0"/>
              <a:t>stranding</a:t>
            </a:r>
            <a:r>
              <a:rPr lang="en-US" dirty="0"/>
              <a:t>” of assets.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7" y="1433763"/>
            <a:ext cx="4186922" cy="3143999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1527863" y="4842269"/>
            <a:ext cx="9135844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 the context of climate change mitigation, stranded assets could manifest in various forms such as: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Fossil-fuel resources that cannot be burned in order to maintain a long-term temperature goal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Pre-mature retirement of carbon-intensive capital due to climate policies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7864" y="4569942"/>
            <a:ext cx="4178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https://www.greenbiz.com/article/state-green-business-stranded-assets</a:t>
            </a:r>
          </a:p>
        </p:txBody>
      </p:sp>
    </p:spTree>
    <p:extLst>
      <p:ext uri="{BB962C8B-B14F-4D97-AF65-F5344CB8AC3E}">
        <p14:creationId xmlns:p14="http://schemas.microsoft.com/office/powerpoint/2010/main" val="40955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7007" y="188289"/>
            <a:ext cx="8659325" cy="868680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Why are stranded assets important?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37007" y="1600200"/>
            <a:ext cx="4578096" cy="3800528"/>
          </a:xfrm>
        </p:spPr>
        <p:txBody>
          <a:bodyPr/>
          <a:lstStyle/>
          <a:p>
            <a:r>
              <a:rPr lang="en-US" dirty="0"/>
              <a:t>Stranded assets could create financial and political threats: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/>
              <a:t>Economic risks</a:t>
            </a:r>
            <a:r>
              <a:rPr lang="en-US" dirty="0"/>
              <a:t>: Financial risks that could arise for parties that have suffered loss and damage from climate change mitigation.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Political economy risks</a:t>
            </a:r>
            <a:r>
              <a:rPr lang="en-US" dirty="0"/>
              <a:t>: Stranded assets create loss of wealth for few and could result in lobbying and rent-seeking behavior.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488" y="2522676"/>
            <a:ext cx="4248391" cy="23107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2488" y="4833440"/>
            <a:ext cx="4248391" cy="21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https://www.reminetwork.com/articles/climate-risk-raises-stranded-asset-potential/</a:t>
            </a:r>
          </a:p>
        </p:txBody>
      </p:sp>
    </p:spTree>
    <p:extLst>
      <p:ext uri="{BB962C8B-B14F-4D97-AF65-F5344CB8AC3E}">
        <p14:creationId xmlns:p14="http://schemas.microsoft.com/office/powerpoint/2010/main" val="33774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9792"/>
          <a:stretch/>
        </p:blipFill>
        <p:spPr>
          <a:xfrm>
            <a:off x="131826" y="1481870"/>
            <a:ext cx="9429228" cy="4376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48615"/>
            <a:ext cx="12191999" cy="651510"/>
          </a:xfrm>
        </p:spPr>
        <p:txBody>
          <a:bodyPr vert="horz" lIns="0" tIns="0" rIns="0" bIns="0" rtlCol="0" anchor="b" anchorCtr="0"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Globally, investments and stranded assets implications of Paris Agreement  are non-trivial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61322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Source: Iyer et al., 2015, The contribution of Paris to limit global warming to 2°C, Environmental Research Letters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C21A68-8AD5-4B65-BC05-B22A63795ACC}"/>
              </a:ext>
            </a:extLst>
          </p:cNvPr>
          <p:cNvSpPr/>
          <p:nvPr/>
        </p:nvSpPr>
        <p:spPr>
          <a:xfrm>
            <a:off x="903090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 to 2°C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A38903-5CAB-44C2-AFEF-868AF6A1C56E}"/>
              </a:ext>
            </a:extLst>
          </p:cNvPr>
          <p:cNvSpPr/>
          <p:nvPr/>
        </p:nvSpPr>
        <p:spPr>
          <a:xfrm>
            <a:off x="4027029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Paris to 2°C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353726-3ECB-44C8-83F2-DB531519BB0B}"/>
              </a:ext>
            </a:extLst>
          </p:cNvPr>
          <p:cNvSpPr/>
          <p:nvPr/>
        </p:nvSpPr>
        <p:spPr>
          <a:xfrm>
            <a:off x="7150968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Cost 2°C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645FD-526D-44B3-A9C8-F963943733E6}"/>
              </a:ext>
            </a:extLst>
          </p:cNvPr>
          <p:cNvSpPr txBox="1"/>
          <p:nvPr/>
        </p:nvSpPr>
        <p:spPr>
          <a:xfrm>
            <a:off x="0" y="1226838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Capacity Additions and pre-mature retirements [GW/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9778F6-E2ED-402D-A8A7-70A21F797E31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996697" y="3711989"/>
            <a:ext cx="2564642" cy="19680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4AC1AD-0350-4079-87A0-BD0BBBC23F7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561339" y="4010685"/>
            <a:ext cx="169505" cy="1669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45C86FE-9242-4750-8B2B-7733848A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779" y="1271016"/>
            <a:ext cx="1956244" cy="4881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419C5-293C-4C0D-B11B-357CA7A5817D}"/>
              </a:ext>
            </a:extLst>
          </p:cNvPr>
          <p:cNvSpPr/>
          <p:nvPr/>
        </p:nvSpPr>
        <p:spPr>
          <a:xfrm>
            <a:off x="2003327" y="5680036"/>
            <a:ext cx="7116023" cy="9458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installed capacity globally is ~8000GW.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Paris-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No Paris to 2°C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scenarios suggest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pre-maturely retiring 20-25% of this capacity beyond 2030</a:t>
            </a:r>
          </a:p>
        </p:txBody>
      </p:sp>
    </p:spTree>
    <p:extLst>
      <p:ext uri="{BB962C8B-B14F-4D97-AF65-F5344CB8AC3E}">
        <p14:creationId xmlns:p14="http://schemas.microsoft.com/office/powerpoint/2010/main" val="208050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9792"/>
          <a:stretch/>
        </p:blipFill>
        <p:spPr>
          <a:xfrm>
            <a:off x="131826" y="1481870"/>
            <a:ext cx="9429228" cy="4376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48615"/>
            <a:ext cx="12191999" cy="651510"/>
          </a:xfrm>
        </p:spPr>
        <p:txBody>
          <a:bodyPr vert="horz" lIns="0" tIns="0" rIns="0" bIns="0" rtlCol="0" anchor="b" anchorCtr="0"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Globally, investments and stranded assets implications of Paris Agreement  are non-trivial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C21A68-8AD5-4B65-BC05-B22A63795ACC}"/>
              </a:ext>
            </a:extLst>
          </p:cNvPr>
          <p:cNvSpPr/>
          <p:nvPr/>
        </p:nvSpPr>
        <p:spPr>
          <a:xfrm>
            <a:off x="903090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 to 2°C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A38903-5CAB-44C2-AFEF-868AF6A1C56E}"/>
              </a:ext>
            </a:extLst>
          </p:cNvPr>
          <p:cNvSpPr/>
          <p:nvPr/>
        </p:nvSpPr>
        <p:spPr>
          <a:xfrm>
            <a:off x="4027029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Paris to 2°C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353726-3ECB-44C8-83F2-DB531519BB0B}"/>
              </a:ext>
            </a:extLst>
          </p:cNvPr>
          <p:cNvSpPr/>
          <p:nvPr/>
        </p:nvSpPr>
        <p:spPr>
          <a:xfrm>
            <a:off x="7150968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Cost 2°C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645FD-526D-44B3-A9C8-F963943733E6}"/>
              </a:ext>
            </a:extLst>
          </p:cNvPr>
          <p:cNvSpPr txBox="1"/>
          <p:nvPr/>
        </p:nvSpPr>
        <p:spPr>
          <a:xfrm>
            <a:off x="0" y="1226838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Capacity Additions and pre-mature retirements [GW/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5C86FE-9242-4750-8B2B-7733848A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779" y="1271016"/>
            <a:ext cx="1956244" cy="48819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31ADB5-B7B7-EB76-82A7-7351464A6B33}"/>
              </a:ext>
            </a:extLst>
          </p:cNvPr>
          <p:cNvSpPr/>
          <p:nvPr/>
        </p:nvSpPr>
        <p:spPr>
          <a:xfrm>
            <a:off x="2003327" y="5680036"/>
            <a:ext cx="7116023" cy="9458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Stranded asset implications under 1.5°C would be even more prominent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F911A4-B136-10B2-BDFB-3B7CE9B3E9E6}"/>
              </a:ext>
            </a:extLst>
          </p:cNvPr>
          <p:cNvSpPr txBox="1"/>
          <p:nvPr/>
        </p:nvSpPr>
        <p:spPr>
          <a:xfrm>
            <a:off x="0" y="661322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Source: Iyer et al., 2015, The contribution of Paris to limit global warming to 2°C, Environmental Research Letters</a:t>
            </a:r>
          </a:p>
        </p:txBody>
      </p:sp>
    </p:spTree>
    <p:extLst>
      <p:ext uri="{BB962C8B-B14F-4D97-AF65-F5344CB8AC3E}">
        <p14:creationId xmlns:p14="http://schemas.microsoft.com/office/powerpoint/2010/main" val="1358647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0363D-4570-D1CD-4DB2-FF673B7C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9928D4-9922-9A5E-D180-879B2A0C4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4374"/>
          </a:xfrm>
        </p:spPr>
        <p:txBody>
          <a:bodyPr/>
          <a:lstStyle/>
          <a:p>
            <a:r>
              <a:rPr lang="en-US" dirty="0"/>
              <a:t>The timing of net-zero varies by sector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C41C3-022A-D721-1A8F-782F8517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1" y="876112"/>
            <a:ext cx="8316548" cy="4659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5DB737-7B39-7C7A-3DE7-7581303A065C}"/>
              </a:ext>
            </a:extLst>
          </p:cNvPr>
          <p:cNvSpPr txBox="1"/>
          <p:nvPr/>
        </p:nvSpPr>
        <p:spPr>
          <a:xfrm>
            <a:off x="76911" y="5657671"/>
            <a:ext cx="122546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Boxes indicate 25th and 75th percentiles, </a:t>
            </a:r>
            <a:r>
              <a:rPr lang="en-US" b="1" dirty="0"/>
              <a:t>center black line is the median</a:t>
            </a:r>
            <a:r>
              <a:rPr lang="en-US" dirty="0"/>
              <a:t>, while whiskers indicate 1.5x the inter-quartile range. The vertical dashed lines represent the median point at which emissions in the scenarios have dropped by 95% (pink) and 97.5% (purple), respectively. Dots represent individual scenarios. The fraction indicates the number of scenarios reaching net-zero by 2100 out of the total sample. Source: AR6 Scenario Database.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22A3E-A73B-9FDF-F324-3DB80853744A}"/>
              </a:ext>
            </a:extLst>
          </p:cNvPr>
          <p:cNvSpPr txBox="1"/>
          <p:nvPr/>
        </p:nvSpPr>
        <p:spPr>
          <a:xfrm>
            <a:off x="9861847" y="1845846"/>
            <a:ext cx="19569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Black vertical line is the median across many IAM scenarios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Note that the range across scenarios is quite wide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2F60D-C4C4-A26B-58A6-1607DFD2ED54}"/>
              </a:ext>
            </a:extLst>
          </p:cNvPr>
          <p:cNvSpPr txBox="1"/>
          <p:nvPr/>
        </p:nvSpPr>
        <p:spPr>
          <a:xfrm>
            <a:off x="76911" y="4675088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, AR6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112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6E449-BCB2-418A-8D80-A37FD58A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4EFD3F-2B1A-4B9E-97E2-AE05AF8F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Mitigation scenarios are characterized by a major upscaling of low- and zero- carbon energy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1D8BE-EF3D-41E8-8E1A-5C7703EA4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11"/>
          <a:stretch/>
        </p:blipFill>
        <p:spPr>
          <a:xfrm>
            <a:off x="2801332" y="2108218"/>
            <a:ext cx="5257800" cy="4613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32BF7-B58C-412F-89D5-E8CE8065DE97}"/>
              </a:ext>
            </a:extLst>
          </p:cNvPr>
          <p:cNvSpPr txBox="1"/>
          <p:nvPr/>
        </p:nvSpPr>
        <p:spPr>
          <a:xfrm>
            <a:off x="3334732" y="172721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Total Low-Carbon Energy Supply</a:t>
            </a:r>
          </a:p>
        </p:txBody>
      </p:sp>
      <p:sp>
        <p:nvSpPr>
          <p:cNvPr id="7" name="Right Arrow 3">
            <a:extLst>
              <a:ext uri="{FF2B5EF4-FFF2-40B4-BE49-F238E27FC236}">
                <a16:creationId xmlns:a16="http://schemas.microsoft.com/office/drawing/2014/main" id="{CD330255-6391-439A-9DDF-37AB700868B6}"/>
              </a:ext>
            </a:extLst>
          </p:cNvPr>
          <p:cNvSpPr/>
          <p:nvPr/>
        </p:nvSpPr>
        <p:spPr>
          <a:xfrm rot="20979434">
            <a:off x="6177517" y="5120259"/>
            <a:ext cx="1331617" cy="381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FC6E4-CC38-4BCB-8297-605F9E42CAC7}"/>
              </a:ext>
            </a:extLst>
          </p:cNvPr>
          <p:cNvSpPr txBox="1"/>
          <p:nvPr/>
        </p:nvSpPr>
        <p:spPr>
          <a:xfrm>
            <a:off x="7749011" y="5156218"/>
            <a:ext cx="398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Policy Scenarios that are consistent with &gt;4°C warming by the end of the century </a:t>
            </a:r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1802C242-A3F3-45D5-9CE0-5C2D06F055C3}"/>
              </a:ext>
            </a:extLst>
          </p:cNvPr>
          <p:cNvSpPr/>
          <p:nvPr/>
        </p:nvSpPr>
        <p:spPr>
          <a:xfrm rot="17767600">
            <a:off x="5592048" y="4166705"/>
            <a:ext cx="1258374" cy="381000"/>
          </a:xfrm>
          <a:prstGeom prst="rightArrow">
            <a:avLst/>
          </a:prstGeom>
          <a:solidFill>
            <a:srgbClr val="EABA3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1CD43-4DB0-42AC-B0A8-92CBCB3E85BB}"/>
              </a:ext>
            </a:extLst>
          </p:cNvPr>
          <p:cNvSpPr txBox="1"/>
          <p:nvPr/>
        </p:nvSpPr>
        <p:spPr>
          <a:xfrm>
            <a:off x="6965030" y="3819316"/>
            <a:ext cx="4612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Scenarios that are consistent with 3°C warming by the end of the century</a:t>
            </a:r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72050456-6550-43BC-AD2C-2A4E941C7D57}"/>
              </a:ext>
            </a:extLst>
          </p:cNvPr>
          <p:cNvSpPr/>
          <p:nvPr/>
        </p:nvSpPr>
        <p:spPr>
          <a:xfrm rot="17065591">
            <a:off x="5085506" y="3775444"/>
            <a:ext cx="1535375" cy="381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348F3-FD3E-4033-A185-335018E7B85D}"/>
              </a:ext>
            </a:extLst>
          </p:cNvPr>
          <p:cNvSpPr txBox="1"/>
          <p:nvPr/>
        </p:nvSpPr>
        <p:spPr>
          <a:xfrm>
            <a:off x="3647255" y="2478679"/>
            <a:ext cx="2291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Scenarios that are consistent with 2°C warming by the end of the century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4A6BD-BEC5-40C3-B16A-90F1D582A900}"/>
              </a:ext>
            </a:extLst>
          </p:cNvPr>
          <p:cNvSpPr txBox="1"/>
          <p:nvPr/>
        </p:nvSpPr>
        <p:spPr>
          <a:xfrm>
            <a:off x="103695" y="6308209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AR5</a:t>
            </a:r>
          </a:p>
        </p:txBody>
      </p:sp>
    </p:spTree>
    <p:extLst>
      <p:ext uri="{BB962C8B-B14F-4D97-AF65-F5344CB8AC3E}">
        <p14:creationId xmlns:p14="http://schemas.microsoft.com/office/powerpoint/2010/main" val="29876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733057-D28A-45A0-9DD1-36E0D08A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36" y="882751"/>
            <a:ext cx="5152566" cy="6046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12225-739D-4250-BAA0-7F2E8B60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88" y="185766"/>
            <a:ext cx="11934246" cy="7235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Components of and processes in the energy system: Example starting with a fossil resource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1EBED-13BB-4253-895C-75715F63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A065B-6E2A-4DB1-B5F7-334767461B36}"/>
              </a:ext>
            </a:extLst>
          </p:cNvPr>
          <p:cNvSpPr txBox="1"/>
          <p:nvPr/>
        </p:nvSpPr>
        <p:spPr>
          <a:xfrm>
            <a:off x="159688" y="6388155"/>
            <a:ext cx="279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GEA, 2012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51C015-B66D-4E53-ABBF-23B366540278}"/>
              </a:ext>
            </a:extLst>
          </p:cNvPr>
          <p:cNvSpPr/>
          <p:nvPr/>
        </p:nvSpPr>
        <p:spPr>
          <a:xfrm>
            <a:off x="5085161" y="1534600"/>
            <a:ext cx="2213593" cy="49648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474DBC-13AB-4E65-B7DC-A43466276EEA}"/>
              </a:ext>
            </a:extLst>
          </p:cNvPr>
          <p:cNvSpPr/>
          <p:nvPr/>
        </p:nvSpPr>
        <p:spPr>
          <a:xfrm>
            <a:off x="7807569" y="1534600"/>
            <a:ext cx="717866" cy="2701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A2BD1-8183-48AB-A85A-C30E78C1EC58}"/>
              </a:ext>
            </a:extLst>
          </p:cNvPr>
          <p:cNvSpPr/>
          <p:nvPr/>
        </p:nvSpPr>
        <p:spPr>
          <a:xfrm>
            <a:off x="7807569" y="4744778"/>
            <a:ext cx="717866" cy="175463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4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95582-7879-4989-B3D1-F770057B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D9ED1-7CA3-48E1-BEE1-6051BD6F4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1928" cy="1774760"/>
          </a:xfrm>
        </p:spPr>
        <p:txBody>
          <a:bodyPr>
            <a:normAutofit fontScale="90000"/>
          </a:bodyPr>
          <a:lstStyle/>
          <a:p>
            <a:r>
              <a:rPr lang="en-US" dirty="0"/>
              <a:t>Mitigation scenarios consistent with 2°C warming are characterized by a tripling to nearly a quadrupling of the share of zero- and low-carbon energy supply</a:t>
            </a:r>
          </a:p>
        </p:txBody>
      </p:sp>
      <p:pic>
        <p:nvPicPr>
          <p:cNvPr id="5" name="Bild 5">
            <a:extLst>
              <a:ext uri="{FF2B5EF4-FFF2-40B4-BE49-F238E27FC236}">
                <a16:creationId xmlns:a16="http://schemas.microsoft.com/office/drawing/2014/main" id="{81B0289D-1337-4D1A-AF92-B471E216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1"/>
          <a:stretch/>
        </p:blipFill>
        <p:spPr>
          <a:xfrm>
            <a:off x="3695826" y="2736198"/>
            <a:ext cx="4222689" cy="4039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46008-0FE6-4A59-9170-83D972830482}"/>
              </a:ext>
            </a:extLst>
          </p:cNvPr>
          <p:cNvSpPr txBox="1"/>
          <p:nvPr/>
        </p:nvSpPr>
        <p:spPr>
          <a:xfrm>
            <a:off x="7748832" y="5829635"/>
            <a:ext cx="150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F78E9-2735-499B-ABB5-6B619E3ED817}"/>
              </a:ext>
            </a:extLst>
          </p:cNvPr>
          <p:cNvSpPr txBox="1"/>
          <p:nvPr/>
        </p:nvSpPr>
        <p:spPr>
          <a:xfrm>
            <a:off x="103695" y="6308209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6EAB6-ED14-4213-A0A4-8718C550B79D}"/>
              </a:ext>
            </a:extLst>
          </p:cNvPr>
          <p:cNvSpPr/>
          <p:nvPr/>
        </p:nvSpPr>
        <p:spPr>
          <a:xfrm>
            <a:off x="2133600" y="2551532"/>
            <a:ext cx="8305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Scenarios that are consistent with 2°C warming by the end of the century</a:t>
            </a:r>
          </a:p>
        </p:txBody>
      </p:sp>
    </p:spTree>
    <p:extLst>
      <p:ext uri="{BB962C8B-B14F-4D97-AF65-F5344CB8AC3E}">
        <p14:creationId xmlns:p14="http://schemas.microsoft.com/office/powerpoint/2010/main" val="1781429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8B96B4-816A-4C20-8677-2CEECEDEA3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E9F3A92-D220-465C-9D82-6F79ABA848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9A4F6-BC85-4A65-A9F3-90E27A7E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33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905000" y="2438400"/>
            <a:ext cx="8238482" cy="2232818"/>
          </a:xfrm>
          <a:prstGeom prst="rect">
            <a:avLst/>
          </a:prstGeom>
          <a:effectLst/>
        </p:spPr>
        <p:txBody>
          <a:bodyPr wrap="square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is the role of institutions in such transitions?</a:t>
            </a:r>
          </a:p>
        </p:txBody>
      </p:sp>
    </p:spTree>
    <p:extLst>
      <p:ext uri="{BB962C8B-B14F-4D97-AF65-F5344CB8AC3E}">
        <p14:creationId xmlns:p14="http://schemas.microsoft.com/office/powerpoint/2010/main" val="187829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0A7B-ADD2-42F2-95B6-5D54657A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non-economic factors could affect the rate at which technologies deploy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CDC1C-897D-49F2-A01E-F5EFB30C62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4245159"/>
            <a:ext cx="4572000" cy="2604221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366AEB3C-269F-48C4-BB70-2FBCC547F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925" y="1794886"/>
            <a:ext cx="4392489" cy="2114425"/>
          </a:xfrm>
        </p:spPr>
        <p:txBody>
          <a:bodyPr>
            <a:normAutofit/>
          </a:bodyPr>
          <a:lstStyle/>
          <a:p>
            <a:pPr marL="342882" indent="-285744" defTabSz="457189"/>
            <a:r>
              <a:rPr lang="en-US" sz="2200" dirty="0">
                <a:solidFill>
                  <a:prstClr val="black"/>
                </a:solidFill>
              </a:rPr>
              <a:t>Institutions</a:t>
            </a:r>
          </a:p>
          <a:p>
            <a:pPr marL="342882" indent="-285744" defTabSz="457189"/>
            <a:r>
              <a:rPr lang="en-US" sz="2200" dirty="0">
                <a:solidFill>
                  <a:prstClr val="black"/>
                </a:solidFill>
              </a:rPr>
              <a:t>Policy/regulatory uncertainty</a:t>
            </a:r>
          </a:p>
          <a:p>
            <a:pPr marL="342882" indent="-285744" defTabSz="457189"/>
            <a:r>
              <a:rPr lang="en-US" sz="2200" dirty="0">
                <a:solidFill>
                  <a:prstClr val="black"/>
                </a:solidFill>
              </a:rPr>
              <a:t>Public perceptions</a:t>
            </a:r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3860F-2708-4EFA-9164-637AF9983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4245158"/>
            <a:ext cx="4570413" cy="2604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47299-9E7A-4B20-A8F1-801D138BF7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4" y="1459038"/>
            <a:ext cx="4572000" cy="27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223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58237-2579-4695-8BD6-DA0EF28E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F70AA-C70C-4DE9-83C3-238FADD0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4159" cy="842903"/>
          </a:xfrm>
        </p:spPr>
        <p:txBody>
          <a:bodyPr>
            <a:normAutofit fontScale="90000"/>
          </a:bodyPr>
          <a:lstStyle/>
          <a:p>
            <a:r>
              <a:rPr lang="en-US" dirty="0"/>
              <a:t>Institutional capacities are non-uniform across the globe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93DF594A-3A00-4C47-A504-B9B4A780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64" y="1389652"/>
            <a:ext cx="8136904" cy="508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D0CC2-78FE-4447-9977-D81636A69812}"/>
              </a:ext>
            </a:extLst>
          </p:cNvPr>
          <p:cNvSpPr txBox="1"/>
          <p:nvPr/>
        </p:nvSpPr>
        <p:spPr>
          <a:xfrm>
            <a:off x="2045616" y="6288055"/>
            <a:ext cx="914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World Economic Forum Global Competitiveness Survey</a:t>
            </a:r>
          </a:p>
        </p:txBody>
      </p:sp>
    </p:spTree>
    <p:extLst>
      <p:ext uri="{BB962C8B-B14F-4D97-AF65-F5344CB8AC3E}">
        <p14:creationId xmlns:p14="http://schemas.microsoft.com/office/powerpoint/2010/main" val="1922570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27DABB-D0FE-4A1F-9E30-0526624D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EC4C81-66C1-4671-95DD-DDDAA884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/>
          <a:lstStyle/>
          <a:p>
            <a:r>
              <a:rPr lang="en-US" dirty="0"/>
              <a:t>Institutional factors can affect investors’ perceptions of risks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8D907-D41E-47BA-99A6-47A0416DB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57" y="2944752"/>
            <a:ext cx="4311498" cy="2586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08505-88AF-4579-B4E4-9124800F5907}"/>
              </a:ext>
            </a:extLst>
          </p:cNvPr>
          <p:cNvSpPr txBox="1"/>
          <p:nvPr/>
        </p:nvSpPr>
        <p:spPr>
          <a:xfrm>
            <a:off x="1510645" y="2024698"/>
            <a:ext cx="4300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AFRICAN WIND FARM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debt ~ 12-13%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07BD9-67A0-421A-9B32-43B1C5427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53" y="2944752"/>
            <a:ext cx="4315968" cy="2586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F27052-EE7A-4387-9238-C7E941260B73}"/>
              </a:ext>
            </a:extLst>
          </p:cNvPr>
          <p:cNvSpPr txBox="1"/>
          <p:nvPr/>
        </p:nvSpPr>
        <p:spPr>
          <a:xfrm>
            <a:off x="5930111" y="1989632"/>
            <a:ext cx="4300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U.S. WIND FARM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debt ~ 8-9%</a:t>
            </a:r>
          </a:p>
        </p:txBody>
      </p:sp>
    </p:spTree>
    <p:extLst>
      <p:ext uri="{BB962C8B-B14F-4D97-AF65-F5344CB8AC3E}">
        <p14:creationId xmlns:p14="http://schemas.microsoft.com/office/powerpoint/2010/main" val="421711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0457AB-11B0-479A-8FA7-A459B5C61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8" r="20664" b="-2669"/>
          <a:stretch/>
        </p:blipFill>
        <p:spPr>
          <a:xfrm>
            <a:off x="735290" y="1613344"/>
            <a:ext cx="3653981" cy="41796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27DABB-D0FE-4A1F-9E30-0526624D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EC4C81-66C1-4671-95DD-DDDAA884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/>
          <a:lstStyle/>
          <a:p>
            <a:r>
              <a:rPr lang="en-US" dirty="0"/>
              <a:t>Implications of nonuniform investment risks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E2CC939-1356-4FAE-9AC8-A4E5F7038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574" y="2174906"/>
            <a:ext cx="7098382" cy="3273788"/>
          </a:xfrm>
        </p:spPr>
        <p:txBody>
          <a:bodyPr>
            <a:normAutofit/>
          </a:bodyPr>
          <a:lstStyle/>
          <a:p>
            <a:r>
              <a:rPr lang="en-US" sz="2400" dirty="0"/>
              <a:t>Nonuniform investment risks can have important implications as investors respond to risks by</a:t>
            </a:r>
          </a:p>
          <a:p>
            <a:pPr lvl="1"/>
            <a:r>
              <a:rPr lang="en-US" sz="2000" dirty="0"/>
              <a:t>Expecting higher returns for riskier projects</a:t>
            </a:r>
          </a:p>
          <a:p>
            <a:pPr lvl="1"/>
            <a:r>
              <a:rPr lang="en-US" sz="2000" dirty="0"/>
              <a:t>Delaying or forgoing investments </a:t>
            </a:r>
          </a:p>
          <a:p>
            <a:pPr lvl="1"/>
            <a:r>
              <a:rPr lang="en-US" sz="2000" dirty="0"/>
              <a:t>Preferring to invest in existing, familiar technologies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04ABD-D137-4718-A17F-38C339BEEDEA}"/>
              </a:ext>
            </a:extLst>
          </p:cNvPr>
          <p:cNvSpPr/>
          <p:nvPr/>
        </p:nvSpPr>
        <p:spPr>
          <a:xfrm>
            <a:off x="231874" y="5940851"/>
            <a:ext cx="119601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could heterogeneity in investment risks influence cost and distribution of climate change mitigation?</a:t>
            </a:r>
          </a:p>
        </p:txBody>
      </p:sp>
    </p:spTree>
    <p:extLst>
      <p:ext uri="{BB962C8B-B14F-4D97-AF65-F5344CB8AC3E}">
        <p14:creationId xmlns:p14="http://schemas.microsoft.com/office/powerpoint/2010/main" val="2868823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DBCF8C-DA6C-48C8-BBE7-E909A9BCF8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4"/>
          <a:stretch/>
        </p:blipFill>
        <p:spPr bwMode="auto">
          <a:xfrm>
            <a:off x="4488304" y="5623719"/>
            <a:ext cx="7351762" cy="14935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C8BC5-4EDD-4818-A210-C7590C53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F8963-5AEF-4817-ABE3-D676658A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57" y="365126"/>
            <a:ext cx="4284482" cy="966687"/>
          </a:xfrm>
        </p:spPr>
        <p:txBody>
          <a:bodyPr>
            <a:noAutofit/>
          </a:bodyPr>
          <a:lstStyle/>
          <a:p>
            <a:r>
              <a:rPr lang="en-US" sz="3200" dirty="0"/>
              <a:t>Incorporating risk perceptions in GCAM resulted in three effects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9A67B3-12A0-4D86-BCEC-9F7D7B602718}"/>
              </a:ext>
            </a:extLst>
          </p:cNvPr>
          <p:cNvSpPr txBox="1">
            <a:spLocks/>
          </p:cNvSpPr>
          <p:nvPr/>
        </p:nvSpPr>
        <p:spPr>
          <a:xfrm>
            <a:off x="617456" y="1875933"/>
            <a:ext cx="4371203" cy="46169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Reduced investments in high risk low-carbon technologies (e.g. nuclear) and increased investments in BECCS and energy efficiency</a:t>
            </a:r>
          </a:p>
          <a:p>
            <a:r>
              <a:rPr lang="en-US" sz="2400" dirty="0"/>
              <a:t>Shift of investments from developing to developed world</a:t>
            </a:r>
          </a:p>
          <a:p>
            <a:r>
              <a:rPr lang="en-US" sz="2400" dirty="0"/>
              <a:t>Higher costs for meeting a given emissions goal</a:t>
            </a:r>
          </a:p>
          <a:p>
            <a:pPr lvl="1"/>
            <a:r>
              <a:rPr lang="en-US" sz="2000" dirty="0"/>
              <a:t>About 40% higher carbon price for a 50% reduction in CO2 emissions by 2050</a:t>
            </a:r>
          </a:p>
          <a:p>
            <a:pPr marL="548640" lvl="1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CA6F90-40B3-4ABA-9955-FF1D1B4F2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34"/>
          <a:stretch/>
        </p:blipFill>
        <p:spPr>
          <a:xfrm>
            <a:off x="5073795" y="1189206"/>
            <a:ext cx="4985468" cy="4533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EAD9BF-9040-48FE-A97E-234CC68F4B10}"/>
              </a:ext>
            </a:extLst>
          </p:cNvPr>
          <p:cNvSpPr txBox="1"/>
          <p:nvPr/>
        </p:nvSpPr>
        <p:spPr>
          <a:xfrm>
            <a:off x="5073796" y="469342"/>
            <a:ext cx="4985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Investments in electricity for 50% reduction in CO2 emissions by  2050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(Billion 2012 USD per year)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ECF5E06-3894-47EE-8E3C-837D7CE03B51}"/>
              </a:ext>
            </a:extLst>
          </p:cNvPr>
          <p:cNvSpPr/>
          <p:nvPr/>
        </p:nvSpPr>
        <p:spPr>
          <a:xfrm>
            <a:off x="9982200" y="2235494"/>
            <a:ext cx="588396" cy="2213958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2FE39-B8B3-497E-A744-040E2EC67321}"/>
              </a:ext>
            </a:extLst>
          </p:cNvPr>
          <p:cNvSpPr txBox="1"/>
          <p:nvPr/>
        </p:nvSpPr>
        <p:spPr>
          <a:xfrm>
            <a:off x="10895688" y="2838969"/>
            <a:ext cx="1357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Changes relative to uniform investment risks</a:t>
            </a:r>
          </a:p>
        </p:txBody>
      </p:sp>
    </p:spTree>
    <p:extLst>
      <p:ext uri="{BB962C8B-B14F-4D97-AF65-F5344CB8AC3E}">
        <p14:creationId xmlns:p14="http://schemas.microsoft.com/office/powerpoint/2010/main" val="2490370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8ACA1E-CEC5-417E-B5B4-6B37E069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Major efforts to improve the institutional environment need to be essential elements of a larger strategy for reducing emissions cost-effectively  </a:t>
            </a:r>
          </a:p>
          <a:p>
            <a:endParaRPr lang="en-US" dirty="0"/>
          </a:p>
          <a:p>
            <a:r>
              <a:rPr lang="en-US" dirty="0"/>
              <a:t>It is plausible that institutional reforms may even be more important than technology-focused policies.  </a:t>
            </a:r>
          </a:p>
          <a:p>
            <a:endParaRPr lang="en-US" dirty="0"/>
          </a:p>
          <a:p>
            <a:r>
              <a:rPr lang="en-US" dirty="0"/>
              <a:t>Absent such reforms, mitigation effort could be disproportionately focused on countries where investment risks are lower.   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3C6C1-AE88-4AFD-B2D0-5699A629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ECE4D8-6396-400D-9E9E-19D64F11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from the study</a:t>
            </a:r>
          </a:p>
        </p:txBody>
      </p:sp>
    </p:spTree>
    <p:extLst>
      <p:ext uri="{BB962C8B-B14F-4D97-AF65-F5344CB8AC3E}">
        <p14:creationId xmlns:p14="http://schemas.microsoft.com/office/powerpoint/2010/main" val="12876399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74CE43-7210-4E47-849B-B6FD7AD62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Stranded assets under climate mitigation</a:t>
            </a:r>
          </a:p>
          <a:p>
            <a:r>
              <a:rPr lang="en-US" dirty="0"/>
              <a:t>Effect of trade and geopolitical relationships on energy system transitions</a:t>
            </a:r>
          </a:p>
          <a:p>
            <a:r>
              <a:rPr lang="en-US" dirty="0"/>
              <a:t>Linkages with mineral supply chains: Implications of mineral supply chains for energy system transitions and vice versa</a:t>
            </a:r>
          </a:p>
          <a:p>
            <a:r>
              <a:rPr lang="en-US" dirty="0"/>
              <a:t>Linkages with sustainable development goals</a:t>
            </a:r>
          </a:p>
          <a:p>
            <a:r>
              <a:rPr lang="en-US" dirty="0"/>
              <a:t>Spatial and sub-annual details to better capture intra-annual dynamics (e.g. storage in the power sector)</a:t>
            </a:r>
          </a:p>
          <a:p>
            <a:pPr lvl="1"/>
            <a:r>
              <a:rPr lang="en-US" dirty="0"/>
              <a:t>Impacts of changing intra-annual load patterns driven by climate, electric vehicle charging, etc.</a:t>
            </a:r>
          </a:p>
          <a:p>
            <a:r>
              <a:rPr lang="en-US" dirty="0"/>
              <a:t>Impacts of behavioral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C37DF-C52E-4FAD-A7D9-D8C11A46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BB278-02A6-460F-A6FC-EFCC76A6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emerging areas of energy systems research in IAMs</a:t>
            </a:r>
          </a:p>
        </p:txBody>
      </p:sp>
    </p:spTree>
    <p:extLst>
      <p:ext uri="{BB962C8B-B14F-4D97-AF65-F5344CB8AC3E}">
        <p14:creationId xmlns:p14="http://schemas.microsoft.com/office/powerpoint/2010/main" val="160664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733057-D28A-45A0-9DD1-36E0D08A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36" y="882751"/>
            <a:ext cx="5152566" cy="6046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12225-739D-4250-BAA0-7F2E8B60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88" y="185766"/>
            <a:ext cx="11934246" cy="7235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Components of and processes in the energy system: Example starting with a ren resource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1EBED-13BB-4253-895C-75715F63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A065B-6E2A-4DB1-B5F7-334767461B36}"/>
              </a:ext>
            </a:extLst>
          </p:cNvPr>
          <p:cNvSpPr txBox="1"/>
          <p:nvPr/>
        </p:nvSpPr>
        <p:spPr>
          <a:xfrm>
            <a:off x="159688" y="6388155"/>
            <a:ext cx="279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GEA, 2012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2318E-CF0D-2202-4779-1347DC8181D2}"/>
              </a:ext>
            </a:extLst>
          </p:cNvPr>
          <p:cNvSpPr/>
          <p:nvPr/>
        </p:nvSpPr>
        <p:spPr>
          <a:xfrm>
            <a:off x="5085161" y="1534600"/>
            <a:ext cx="1091521" cy="49648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B7874-22C6-481C-3A77-5BF313C12040}"/>
              </a:ext>
            </a:extLst>
          </p:cNvPr>
          <p:cNvSpPr/>
          <p:nvPr/>
        </p:nvSpPr>
        <p:spPr>
          <a:xfrm>
            <a:off x="7305773" y="1534600"/>
            <a:ext cx="1219662" cy="2701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0B513C-3511-32CA-73CC-3BDF19028C6D}"/>
              </a:ext>
            </a:extLst>
          </p:cNvPr>
          <p:cNvSpPr/>
          <p:nvPr/>
        </p:nvSpPr>
        <p:spPr>
          <a:xfrm>
            <a:off x="7305773" y="4744778"/>
            <a:ext cx="1219662" cy="175463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160A4-F746-D4EA-7174-D4AEB2740CC2}"/>
              </a:ext>
            </a:extLst>
          </p:cNvPr>
          <p:cNvSpPr/>
          <p:nvPr/>
        </p:nvSpPr>
        <p:spPr>
          <a:xfrm>
            <a:off x="6759388" y="1534600"/>
            <a:ext cx="571443" cy="49648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8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905000" y="2438400"/>
            <a:ext cx="8238482" cy="2232818"/>
          </a:xfrm>
          <a:prstGeom prst="rect">
            <a:avLst/>
          </a:prstGeom>
          <a:effectLst/>
        </p:spPr>
        <p:txBody>
          <a:bodyPr wrap="square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kinds of transitions need to occur in the energy system to achieve deep emissions reductions?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is the role of different energy technologies in these transitions?</a:t>
            </a:r>
          </a:p>
        </p:txBody>
      </p:sp>
    </p:spTree>
    <p:extLst>
      <p:ext uri="{BB962C8B-B14F-4D97-AF65-F5344CB8AC3E}">
        <p14:creationId xmlns:p14="http://schemas.microsoft.com/office/powerpoint/2010/main" val="12061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B39C-E505-49D3-8E23-AA6ACCF5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9"/>
            <a:ext cx="11353800" cy="89899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Scenarios consistent with Paris goals are characterized by major scaling up of low carbon technologies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C67143-8FC1-4B55-974C-0DDA8467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C990F-3953-43E9-9DD6-9114E76835F8}"/>
              </a:ext>
            </a:extLst>
          </p:cNvPr>
          <p:cNvSpPr txBox="1"/>
          <p:nvPr/>
        </p:nvSpPr>
        <p:spPr>
          <a:xfrm>
            <a:off x="103695" y="5907779"/>
            <a:ext cx="1000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6BC6D-571E-3703-3E5A-DEC0879D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44" y="950221"/>
            <a:ext cx="9196387" cy="59077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90AC0-EE3B-A5B8-8F13-912301F01E32}"/>
              </a:ext>
            </a:extLst>
          </p:cNvPr>
          <p:cNvSpPr txBox="1"/>
          <p:nvPr/>
        </p:nvSpPr>
        <p:spPr>
          <a:xfrm>
            <a:off x="9891228" y="3035210"/>
            <a:ext cx="2204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Boxes indicate 25th and 75th percentiles; 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whiskers indicate 5th and 95th percentiles</a:t>
            </a:r>
          </a:p>
        </p:txBody>
      </p:sp>
    </p:spTree>
    <p:extLst>
      <p:ext uri="{BB962C8B-B14F-4D97-AF65-F5344CB8AC3E}">
        <p14:creationId xmlns:p14="http://schemas.microsoft.com/office/powerpoint/2010/main" val="319545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4AF01-BB59-B7E3-8DED-193ECCEF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22" y="1173379"/>
            <a:ext cx="8390798" cy="57549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181FB1-5475-15A1-7D90-CC7F8292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C6E81A-5F8C-3694-D1AB-3AA126DF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4168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Scenarios consistent with Paris goals are characterized by decreases in fossil production and consumption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C70AA-D149-117E-0DEB-8C56A0361B54}"/>
              </a:ext>
            </a:extLst>
          </p:cNvPr>
          <p:cNvSpPr txBox="1"/>
          <p:nvPr/>
        </p:nvSpPr>
        <p:spPr>
          <a:xfrm>
            <a:off x="103695" y="5907779"/>
            <a:ext cx="1000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24FEC-54E4-FC99-FBB2-04B492FC674B}"/>
              </a:ext>
            </a:extLst>
          </p:cNvPr>
          <p:cNvSpPr txBox="1"/>
          <p:nvPr/>
        </p:nvSpPr>
        <p:spPr>
          <a:xfrm>
            <a:off x="9891228" y="3035210"/>
            <a:ext cx="2204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Boxes indicate 25th and 75th percentiles; 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whiskers indicate 5th and 95th percentiles</a:t>
            </a:r>
          </a:p>
        </p:txBody>
      </p:sp>
    </p:spTree>
    <p:extLst>
      <p:ext uri="{BB962C8B-B14F-4D97-AF65-F5344CB8AC3E}">
        <p14:creationId xmlns:p14="http://schemas.microsoft.com/office/powerpoint/2010/main" val="29235203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181FB1-5475-15A1-7D90-CC7F8292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C6E81A-5F8C-3694-D1AB-3AA126DF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4168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Scenarios consistent with Paris goals are characterized by increases in electricity and H2 in end-use sectors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AA502-1AD3-C4E9-130A-AD8FD69FA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61" y="1341691"/>
            <a:ext cx="8765845" cy="5662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C70AA-D149-117E-0DEB-8C56A0361B54}"/>
              </a:ext>
            </a:extLst>
          </p:cNvPr>
          <p:cNvSpPr txBox="1"/>
          <p:nvPr/>
        </p:nvSpPr>
        <p:spPr>
          <a:xfrm>
            <a:off x="103695" y="5907779"/>
            <a:ext cx="1000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24FEC-54E4-FC99-FBB2-04B492FC674B}"/>
              </a:ext>
            </a:extLst>
          </p:cNvPr>
          <p:cNvSpPr txBox="1"/>
          <p:nvPr/>
        </p:nvSpPr>
        <p:spPr>
          <a:xfrm>
            <a:off x="9891228" y="3035210"/>
            <a:ext cx="2204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Boxes indicate 25th and 75th percentiles; 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whiskers indicate 5th and 95th percentiles</a:t>
            </a:r>
          </a:p>
        </p:txBody>
      </p:sp>
    </p:spTree>
    <p:extLst>
      <p:ext uri="{BB962C8B-B14F-4D97-AF65-F5344CB8AC3E}">
        <p14:creationId xmlns:p14="http://schemas.microsoft.com/office/powerpoint/2010/main" val="1491154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B39C-E505-49D3-8E23-AA6ACCF5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7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Scenarios consistent with Paris goals are characterized by changes in investment patterns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E4610-5F54-4D3C-8BC3-3FAC0550540D}"/>
              </a:ext>
            </a:extLst>
          </p:cNvPr>
          <p:cNvSpPr txBox="1"/>
          <p:nvPr/>
        </p:nvSpPr>
        <p:spPr>
          <a:xfrm>
            <a:off x="2743200" y="1690688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Global average annual investments (2023–2052) [Billion USD/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C67143-8FC1-4B55-974C-0DDA8467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C990F-3953-43E9-9DD6-9114E76835F8}"/>
              </a:ext>
            </a:extLst>
          </p:cNvPr>
          <p:cNvSpPr txBox="1"/>
          <p:nvPr/>
        </p:nvSpPr>
        <p:spPr>
          <a:xfrm>
            <a:off x="103695" y="6308209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FC5D8-642E-81C1-26DA-D4235676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22" y="2130418"/>
            <a:ext cx="6571714" cy="4731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C1814D-C593-60D9-C2CE-9CBEF5005B45}"/>
              </a:ext>
            </a:extLst>
          </p:cNvPr>
          <p:cNvSpPr txBox="1"/>
          <p:nvPr/>
        </p:nvSpPr>
        <p:spPr>
          <a:xfrm>
            <a:off x="9522782" y="3295906"/>
            <a:ext cx="24689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Bars show median values across models-scenarios, and whiskers the interquartile ranges</a:t>
            </a:r>
          </a:p>
        </p:txBody>
      </p:sp>
    </p:spTree>
    <p:extLst>
      <p:ext uri="{BB962C8B-B14F-4D97-AF65-F5344CB8AC3E}">
        <p14:creationId xmlns:p14="http://schemas.microsoft.com/office/powerpoint/2010/main" val="43070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10196-28D3-8407-D72F-240D5D28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5C14E-A0DC-153F-CCD2-B916350B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70"/>
          </a:xfrm>
        </p:spPr>
        <p:txBody>
          <a:bodyPr>
            <a:normAutofit fontScale="90000"/>
          </a:bodyPr>
          <a:lstStyle/>
          <a:p>
            <a:r>
              <a:rPr lang="en-US" dirty="0"/>
              <a:t>Global flow of energy in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8A228-BFE9-62B5-5499-3D997A57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11" y="1109685"/>
            <a:ext cx="9092890" cy="5383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508E6-7E6A-7DF6-4A45-BDFD0AA001D5}"/>
              </a:ext>
            </a:extLst>
          </p:cNvPr>
          <p:cNvSpPr txBox="1"/>
          <p:nvPr/>
        </p:nvSpPr>
        <p:spPr>
          <a:xfrm>
            <a:off x="0" y="6352143"/>
            <a:ext cx="224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AR6</a:t>
            </a:r>
          </a:p>
        </p:txBody>
      </p:sp>
    </p:spTree>
    <p:extLst>
      <p:ext uri="{BB962C8B-B14F-4D97-AF65-F5344CB8AC3E}">
        <p14:creationId xmlns:p14="http://schemas.microsoft.com/office/powerpoint/2010/main" val="12088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B5047-469C-4B2D-B733-BAF29A39D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refresher #2: International climate policy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5DD7D2-89BA-48AE-BB6D-001A4947A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D7478-D82C-479A-A00D-BC7A6369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51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9095</TotalTime>
  <Words>2408</Words>
  <Application>Microsoft Office PowerPoint</Application>
  <PresentationFormat>Widescreen</PresentationFormat>
  <Paragraphs>365</Paragraphs>
  <Slides>74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Times New Roman</vt:lpstr>
      <vt:lpstr>Office Theme</vt:lpstr>
      <vt:lpstr>2_PNNL White Theme</vt:lpstr>
      <vt:lpstr>Energy systems </vt:lpstr>
      <vt:lpstr>The energy system is at the heart of integrated assessment models…</vt:lpstr>
      <vt:lpstr>...because the energy system is at the heart of the climate problem…</vt:lpstr>
      <vt:lpstr>Three main components of the energy system</vt:lpstr>
      <vt:lpstr>Components of and processes in the energy system: Some details</vt:lpstr>
      <vt:lpstr>Components of and processes in the energy system: Example starting with a fossil resource </vt:lpstr>
      <vt:lpstr>Components of and processes in the energy system: Example starting with a ren resource </vt:lpstr>
      <vt:lpstr>Global flow of energy in 2019</vt:lpstr>
      <vt:lpstr>Quick refresher #2: International climate policy</vt:lpstr>
      <vt:lpstr>How much do we need  to reduce global GHG emissions  to implement the Paris goal?</vt:lpstr>
      <vt:lpstr>PowerPoint Presentation</vt:lpstr>
      <vt:lpstr>PowerPoint Presentation</vt:lpstr>
      <vt:lpstr>PowerPoint Presentation</vt:lpstr>
      <vt:lpstr>Scenarios produced by IAMs suggest emission increases in the absence of focused policies </vt:lpstr>
      <vt:lpstr>Scenarios based on IAMs that incorporate Paris goals are characterized by major emissions reductions in the energy system</vt:lpstr>
      <vt:lpstr>Quick refresher #3: Energy technologies</vt:lpstr>
      <vt:lpstr>What kinds of energy technologies result in non-zero emissions?</vt:lpstr>
      <vt:lpstr>What kinds of energy technologies result in non-zero emissions?</vt:lpstr>
      <vt:lpstr>What kinds of energy technologies result in low- or zero- emissions?</vt:lpstr>
      <vt:lpstr>What kinds of energy technologies result in low- or zero- emissions?</vt:lpstr>
      <vt:lpstr>What kinds of energy technologies result in negative emissions?</vt:lpstr>
      <vt:lpstr>What kinds of energy technologies result in negative emissions?</vt:lpstr>
      <vt:lpstr>Key questions of interest in the energy-climate problem that we will focus on today</vt:lpstr>
      <vt:lpstr>Abundant Gas Project:</vt:lpstr>
      <vt:lpstr>Two sides of the argument</vt:lpstr>
      <vt:lpstr>Global Natural Gas Resource Estimates</vt:lpstr>
      <vt:lpstr>Natural Gas Supply Curves</vt:lpstr>
      <vt:lpstr>Model results</vt:lpstr>
      <vt:lpstr>Natural Gas Consumption</vt:lpstr>
      <vt:lpstr>CO2 Emissions</vt:lpstr>
      <vt:lpstr>Radiative Forcing</vt:lpstr>
      <vt:lpstr>Temperature Change</vt:lpstr>
      <vt:lpstr>PowerPoint Presentation</vt:lpstr>
      <vt:lpstr>PowerPoint Presentation</vt:lpstr>
      <vt:lpstr>PowerPoint Presentation</vt:lpstr>
      <vt:lpstr>But why?</vt:lpstr>
      <vt:lpstr>Energy Consumption Difference 2050</vt:lpstr>
      <vt:lpstr>Radiative Forcing in 2050</vt:lpstr>
      <vt:lpstr>PowerPoint Presentation</vt:lpstr>
      <vt:lpstr>Abundant Gas Project:</vt:lpstr>
      <vt:lpstr>Emission reductions in Energy scenarios</vt:lpstr>
      <vt:lpstr>Example using GCAM: Six Emissions Scenarios</vt:lpstr>
      <vt:lpstr>Primary Energy: Reference Scenario</vt:lpstr>
      <vt:lpstr>Primary Energy: 2010 Emissions</vt:lpstr>
      <vt:lpstr>Primary Energy: 25% reduction</vt:lpstr>
      <vt:lpstr>Primary Energy: 50% reduction</vt:lpstr>
      <vt:lpstr>Electricity production: Reference Scenario</vt:lpstr>
      <vt:lpstr>Electricity production: 2010 Emissions</vt:lpstr>
      <vt:lpstr>Electricity production: 25% reduction</vt:lpstr>
      <vt:lpstr>PowerPoint Presentation</vt:lpstr>
      <vt:lpstr>Onshore wind energy capacity in the 50% Scenarios </vt:lpstr>
      <vt:lpstr>Number of wind turbines in 50% reduction scenarios</vt:lpstr>
      <vt:lpstr>IAM based pathways toward net-zero emissions in the U.S. by 2050 suggest significant scaling up of investments compared to historical rates</vt:lpstr>
      <vt:lpstr>Scenarios consistent with Paris goals are characterized by stranded assets</vt:lpstr>
      <vt:lpstr>Why are stranded assets important?</vt:lpstr>
      <vt:lpstr>Globally, investments and stranded assets implications of Paris Agreement  are non-trivial</vt:lpstr>
      <vt:lpstr>Globally, investments and stranded assets implications of Paris Agreement  are non-trivial</vt:lpstr>
      <vt:lpstr>The timing of net-zero varies by sector</vt:lpstr>
      <vt:lpstr>Mitigation scenarios are characterized by a major upscaling of low- and zero- carbon energy</vt:lpstr>
      <vt:lpstr>Mitigation scenarios consistent with 2°C warming are characterized by a tripling to nearly a quadrupling of the share of zero- and low-carbon energy supply</vt:lpstr>
      <vt:lpstr>Questions</vt:lpstr>
      <vt:lpstr>PowerPoint Presentation</vt:lpstr>
      <vt:lpstr>Many non-economic factors could affect the rate at which technologies deploy </vt:lpstr>
      <vt:lpstr>Institutional capacities are non-uniform across the globe</vt:lpstr>
      <vt:lpstr>Institutional factors can affect investors’ perceptions of risks</vt:lpstr>
      <vt:lpstr>Implications of nonuniform investment risks</vt:lpstr>
      <vt:lpstr>Incorporating risk perceptions in GCAM resulted in three effects</vt:lpstr>
      <vt:lpstr>Key Insights from the study</vt:lpstr>
      <vt:lpstr>Some emerging areas of energy systems research in IAMs</vt:lpstr>
      <vt:lpstr>PowerPoint Presentation</vt:lpstr>
      <vt:lpstr>Scenarios consistent with Paris goals are characterized by major scaling up of low carbon technologies</vt:lpstr>
      <vt:lpstr>Scenarios consistent with Paris goals are characterized by decreases in fossil production and consumption</vt:lpstr>
      <vt:lpstr>Scenarios consistent with Paris goals are characterized by increases in electricity and H2 in end-use sectors</vt:lpstr>
      <vt:lpstr>Scenarios consistent with Paris goals are characterized by changes in investment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Gokul</dc:creator>
  <cp:lastModifiedBy>h m</cp:lastModifiedBy>
  <cp:revision>73</cp:revision>
  <dcterms:created xsi:type="dcterms:W3CDTF">2021-02-15T18:45:10Z</dcterms:created>
  <dcterms:modified xsi:type="dcterms:W3CDTF">2023-09-14T04:54:17Z</dcterms:modified>
</cp:coreProperties>
</file>